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2"/>
  </p:notesMasterIdLst>
  <p:sldIdLst>
    <p:sldId id="256" r:id="rId2"/>
    <p:sldId id="450" r:id="rId3"/>
    <p:sldId id="420" r:id="rId4"/>
    <p:sldId id="430" r:id="rId5"/>
    <p:sldId id="442" r:id="rId6"/>
    <p:sldId id="283" r:id="rId7"/>
    <p:sldId id="460" r:id="rId8"/>
    <p:sldId id="461" r:id="rId9"/>
    <p:sldId id="462" r:id="rId10"/>
    <p:sldId id="467" r:id="rId11"/>
    <p:sldId id="431" r:id="rId12"/>
    <p:sldId id="468" r:id="rId13"/>
    <p:sldId id="465" r:id="rId14"/>
    <p:sldId id="447" r:id="rId15"/>
    <p:sldId id="445" r:id="rId16"/>
    <p:sldId id="448" r:id="rId17"/>
    <p:sldId id="451" r:id="rId18"/>
    <p:sldId id="443" r:id="rId19"/>
    <p:sldId id="452" r:id="rId20"/>
    <p:sldId id="453" r:id="rId21"/>
    <p:sldId id="454" r:id="rId22"/>
    <p:sldId id="455" r:id="rId23"/>
    <p:sldId id="456" r:id="rId24"/>
    <p:sldId id="446" r:id="rId25"/>
    <p:sldId id="449" r:id="rId26"/>
    <p:sldId id="466" r:id="rId27"/>
    <p:sldId id="421" r:id="rId28"/>
    <p:sldId id="444" r:id="rId29"/>
    <p:sldId id="429" r:id="rId30"/>
    <p:sldId id="4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90" autoAdjust="0"/>
    <p:restoredTop sz="95921"/>
  </p:normalViewPr>
  <p:slideViewPr>
    <p:cSldViewPr snapToGrid="0">
      <p:cViewPr>
        <p:scale>
          <a:sx n="79" d="100"/>
          <a:sy n="79" d="100"/>
        </p:scale>
        <p:origin x="144" y="7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9\Desktop\G28-Research%20data\&#24037;&#20316;&#31807;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2021</c:v>
                </c:pt>
                <c:pt idx="1">
                  <c:v>3387</c:v>
                </c:pt>
              </c:numCache>
            </c:numRef>
          </c:val>
          <c:extLst>
            <c:ext xmlns:c16="http://schemas.microsoft.com/office/drawing/2014/chart" uri="{C3380CC4-5D6E-409C-BE32-E72D297353CC}">
              <c16:uniqueId val="{00000000-2423-C248-8024-31621FC7330C}"/>
            </c:ext>
          </c:extLst>
        </c:ser>
        <c:ser>
          <c:idx val="1"/>
          <c:order val="1"/>
          <c:tx>
            <c:strRef>
              <c:f>Sheet1!$C$1</c:f>
              <c:strCache>
                <c:ptCount val="1"/>
                <c:pt idx="0">
                  <c:v>Duplicate</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4-2423-C248-8024-31621FC7330C}"/>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Sheet1!$C$2:$C$3</c:f>
              <c:numCache>
                <c:formatCode>General</c:formatCode>
                <c:ptCount val="2"/>
                <c:pt idx="0">
                  <c:v>2021</c:v>
                </c:pt>
                <c:pt idx="1">
                  <c:v>0</c:v>
                </c:pt>
              </c:numCache>
            </c:numRef>
          </c:val>
          <c:extLst>
            <c:ext xmlns:c16="http://schemas.microsoft.com/office/drawing/2014/chart" uri="{C3380CC4-5D6E-409C-BE32-E72D297353CC}">
              <c16:uniqueId val="{00000001-2423-C248-8024-31621FC7330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t>Unbalanced</a:t>
            </a:r>
            <a:r>
              <a:rPr lang="en-US" baseline="0" dirty="0"/>
              <a:t> Data</a:t>
            </a:r>
            <a:endParaRPr lang="en-US" dirty="0"/>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stacked"/>
        <c:varyColors val="0"/>
        <c:ser>
          <c:idx val="0"/>
          <c:order val="0"/>
          <c:tx>
            <c:strRef>
              <c:f>Sheet1!$B$1</c:f>
              <c:strCache>
                <c:ptCount val="1"/>
                <c:pt idx="0">
                  <c:v>Original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Successful</c:v>
                </c:pt>
                <c:pt idx="1">
                  <c:v>Unsuccessful</c:v>
                </c:pt>
              </c:strCache>
            </c:strRef>
          </c:cat>
          <c:val>
            <c:numRef>
              <c:f>Sheet1!$B$2:$B$3</c:f>
              <c:numCache>
                <c:formatCode>General</c:formatCode>
                <c:ptCount val="2"/>
                <c:pt idx="0">
                  <c:v>2021</c:v>
                </c:pt>
                <c:pt idx="1">
                  <c:v>3387</c:v>
                </c:pt>
              </c:numCache>
            </c:numRef>
          </c:val>
          <c:extLst>
            <c:ext xmlns:c16="http://schemas.microsoft.com/office/drawing/2014/chart" uri="{C3380CC4-5D6E-409C-BE32-E72D297353CC}">
              <c16:uniqueId val="{00000000-AC40-0446-8E2D-50DF824F36EC}"/>
            </c:ext>
          </c:extLst>
        </c:ser>
        <c:dLbls>
          <c:dLblPos val="ctr"/>
          <c:showLegendKey val="0"/>
          <c:showVal val="1"/>
          <c:showCatName val="0"/>
          <c:showSerName val="0"/>
          <c:showPercent val="0"/>
          <c:showBubbleSize val="0"/>
        </c:dLbls>
        <c:gapWidth val="80"/>
        <c:overlap val="100"/>
        <c:axId val="1749814431"/>
        <c:axId val="1821355551"/>
      </c:barChart>
      <c:catAx>
        <c:axId val="1749814431"/>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821355551"/>
        <c:crosses val="autoZero"/>
        <c:auto val="1"/>
        <c:lblAlgn val="ctr"/>
        <c:lblOffset val="100"/>
        <c:noMultiLvlLbl val="0"/>
      </c:catAx>
      <c:valAx>
        <c:axId val="1821355551"/>
        <c:scaling>
          <c:orientation val="minMax"/>
          <c:max val="5000"/>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749814431"/>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Method</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Dataset 1</c:v>
                </c:pt>
              </c:strCache>
            </c:strRef>
          </c:tx>
          <c:spPr>
            <a:ln w="19050" cap="rnd">
              <a:solidFill>
                <a:srgbClr val="00B0F0"/>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Sheet1!$B$2:$B$5</c:f>
              <c:numCache>
                <c:formatCode>General</c:formatCode>
                <c:ptCount val="4"/>
                <c:pt idx="0">
                  <c:v>0.67030000000000001</c:v>
                </c:pt>
                <c:pt idx="1">
                  <c:v>0.54549999999999998</c:v>
                </c:pt>
                <c:pt idx="2">
                  <c:v>0.56040000000000001</c:v>
                </c:pt>
                <c:pt idx="3">
                  <c:v>0.55279999999999996</c:v>
                </c:pt>
              </c:numCache>
            </c:numRef>
          </c:val>
          <c:smooth val="0"/>
          <c:extLst>
            <c:ext xmlns:c16="http://schemas.microsoft.com/office/drawing/2014/chart" uri="{C3380CC4-5D6E-409C-BE32-E72D297353CC}">
              <c16:uniqueId val="{00000000-107D-B948-AAF6-9D85E97A6962}"/>
            </c:ext>
          </c:extLst>
        </c:ser>
        <c:ser>
          <c:idx val="1"/>
          <c:order val="1"/>
          <c:tx>
            <c:strRef>
              <c:f>Sheet1!$C$1</c:f>
              <c:strCache>
                <c:ptCount val="1"/>
                <c:pt idx="0">
                  <c:v>Dataset 2</c:v>
                </c:pt>
              </c:strCache>
            </c:strRef>
          </c:tx>
          <c:spPr>
            <a:ln w="19050" cap="rnd">
              <a:solidFill>
                <a:schemeClr val="accent6"/>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Accuracy</c:v>
                </c:pt>
                <c:pt idx="1">
                  <c:v>Precision</c:v>
                </c:pt>
                <c:pt idx="2">
                  <c:v>Recall</c:v>
                </c:pt>
                <c:pt idx="3">
                  <c:v>F1 score</c:v>
                </c:pt>
              </c:strCache>
            </c:strRef>
          </c:cat>
          <c:val>
            <c:numRef>
              <c:f>Sheet1!$C$2:$C$5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1-107D-B948-AAF6-9D85E97A6962}"/>
            </c:ext>
          </c:extLst>
        </c:ser>
        <c:ser>
          <c:idx val="2"/>
          <c:order val="2"/>
          <c:tx>
            <c:strRef>
              <c:f>Sheet1!$D$1</c:f>
              <c:strCache>
                <c:ptCount val="1"/>
                <c:pt idx="0">
                  <c:v>Dataset 3</c:v>
                </c:pt>
              </c:strCache>
            </c:strRef>
          </c:tx>
          <c:spPr>
            <a:ln w="19050" cap="rnd">
              <a:solidFill>
                <a:srgbClr val="FFC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Sheet1!$D$2:$D$5</c:f>
              <c:numCache>
                <c:formatCode>General</c:formatCode>
                <c:ptCount val="4"/>
                <c:pt idx="0">
                  <c:v>0.67600000000000005</c:v>
                </c:pt>
                <c:pt idx="1">
                  <c:v>0.57750000000000001</c:v>
                </c:pt>
                <c:pt idx="2">
                  <c:v>0.56540000000000001</c:v>
                </c:pt>
                <c:pt idx="3">
                  <c:v>0.57140000000000002</c:v>
                </c:pt>
              </c:numCache>
            </c:numRef>
          </c:val>
          <c:smooth val="0"/>
          <c:extLst>
            <c:ext xmlns:c16="http://schemas.microsoft.com/office/drawing/2014/chart" uri="{C3380CC4-5D6E-409C-BE32-E72D297353CC}">
              <c16:uniqueId val="{00000002-107D-B948-AAF6-9D85E97A6962}"/>
            </c:ext>
          </c:extLst>
        </c:ser>
        <c:ser>
          <c:idx val="3"/>
          <c:order val="3"/>
          <c:tx>
            <c:strRef>
              <c:f>Sheet1!$E$1</c:f>
              <c:strCache>
                <c:ptCount val="1"/>
                <c:pt idx="0">
                  <c:v>Dataset 4</c:v>
                </c:pt>
              </c:strCache>
            </c:strRef>
          </c:tx>
          <c:spPr>
            <a:ln w="19050" cap="rnd">
              <a:solidFill>
                <a:srgbClr val="FF0000"/>
              </a:solidFill>
              <a:round/>
            </a:ln>
            <a:effectLst>
              <a:outerShdw blurRad="57150" dist="19050" dir="5400000" algn="ctr" rotWithShape="0">
                <a:srgbClr val="000000">
                  <a:alpha val="63000"/>
                </a:srgbClr>
              </a:outerShdw>
            </a:effectLst>
          </c:spPr>
          <c:marker>
            <c:symbol val="none"/>
          </c:marker>
          <c:dLbls>
            <c:delete val="1"/>
          </c:dLbls>
          <c:cat>
            <c:strRef>
              <c:f>Sheet1!$A$2:$A$5</c:f>
              <c:strCache>
                <c:ptCount val="4"/>
                <c:pt idx="0">
                  <c:v>Accuracy</c:v>
                </c:pt>
                <c:pt idx="1">
                  <c:v>Precision</c:v>
                </c:pt>
                <c:pt idx="2">
                  <c:v>Recall</c:v>
                </c:pt>
                <c:pt idx="3">
                  <c:v>F1 score</c:v>
                </c:pt>
              </c:strCache>
            </c:strRef>
          </c:cat>
          <c:val>
            <c:numRef>
              <c:f>Sheet1!$E$2:$E$5</c:f>
              <c:numCache>
                <c:formatCode>General</c:formatCode>
                <c:ptCount val="4"/>
                <c:pt idx="0">
                  <c:v>0.67879999999999996</c:v>
                </c:pt>
                <c:pt idx="1">
                  <c:v>0.5736</c:v>
                </c:pt>
                <c:pt idx="2">
                  <c:v>0.56910000000000005</c:v>
                </c:pt>
                <c:pt idx="3">
                  <c:v>0.57130000000000003</c:v>
                </c:pt>
              </c:numCache>
            </c:numRef>
          </c:val>
          <c:smooth val="0"/>
          <c:extLst>
            <c:ext xmlns:c16="http://schemas.microsoft.com/office/drawing/2014/chart" uri="{C3380CC4-5D6E-409C-BE32-E72D297353CC}">
              <c16:uniqueId val="{00000004-107D-B948-AAF6-9D85E97A6962}"/>
            </c:ext>
          </c:extLst>
        </c:ser>
        <c:dLbls>
          <c:dLblPos val="ctr"/>
          <c:showLegendKey val="0"/>
          <c:showVal val="1"/>
          <c:showCatName val="0"/>
          <c:showSerName val="0"/>
          <c:showPercent val="0"/>
          <c:showBubbleSize val="0"/>
        </c:dLbls>
        <c:smooth val="0"/>
        <c:axId val="222691663"/>
        <c:axId val="222693295"/>
      </c:lineChart>
      <c:catAx>
        <c:axId val="22269166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3295"/>
        <c:crosses val="autoZero"/>
        <c:auto val="1"/>
        <c:lblAlgn val="ctr"/>
        <c:lblOffset val="100"/>
        <c:noMultiLvlLbl val="0"/>
      </c:catAx>
      <c:valAx>
        <c:axId val="222693295"/>
        <c:scaling>
          <c:orientation val="minMax"/>
          <c:min val="0.5"/>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22691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sz="1600" b="1"/>
              <a:t>SVM &amp;Three data set</a:t>
            </a:r>
            <a:r>
              <a:rPr lang="en-AU" altLang="zh-CN" sz="1600" b="1"/>
              <a: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[工作簿1.xlsx]svm!$B$1</c:f>
              <c:strCache>
                <c:ptCount val="1"/>
                <c:pt idx="0">
                  <c:v>Raw_data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[工作簿1.xlsx]svm!$B$2:$B$4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0-A1A1-4242-959C-B20B118A0B81}"/>
            </c:ext>
          </c:extLst>
        </c:ser>
        <c:ser>
          <c:idx val="1"/>
          <c:order val="1"/>
          <c:tx>
            <c:strRef>
              <c:f>[工作簿1.xlsx]svm!$C$1</c:f>
              <c:strCache>
                <c:ptCount val="1"/>
                <c:pt idx="0">
                  <c:v>Interaction_data</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[工作簿1.xlsx]svm!$C$2:$C$4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1-A1A1-4242-959C-B20B118A0B81}"/>
            </c:ext>
          </c:extLst>
        </c:ser>
        <c:ser>
          <c:idx val="2"/>
          <c:order val="2"/>
          <c:tx>
            <c:strRef>
              <c:f>[工作簿1.xlsx]svm!$D$1</c:f>
              <c:strCache>
                <c:ptCount val="1"/>
                <c:pt idx="0">
                  <c:v>RN_data</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0" vertOverflow="ellipsis" vert="horz" wrap="square" lIns="38100" tIns="19050" rIns="38100" bIns="19050" anchor="ctr" anchorCtr="1"/>
              <a:lstStyle/>
              <a:p>
                <a:pPr>
                  <a:defRPr lang="zh-CN"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[工作簿1.xlsx]svm!$A$2:$A$4</c:f>
              <c:strCache>
                <c:ptCount val="3"/>
                <c:pt idx="0">
                  <c:v>Recall</c:v>
                </c:pt>
                <c:pt idx="1">
                  <c:v>Precision</c:v>
                </c:pt>
                <c:pt idx="2">
                  <c:v>F1-Score</c:v>
                </c:pt>
              </c:strCache>
            </c:strRef>
          </c:cat>
          <c:val>
            <c:numRef>
              <c:f>[工作簿1.xlsx]svm!$D$2:$D$4</c:f>
              <c:numCache>
                <c:formatCode>General</c:formatCode>
                <c:ptCount val="3"/>
                <c:pt idx="0">
                  <c:v>0.48560799999999998</c:v>
                </c:pt>
                <c:pt idx="1">
                  <c:v>1</c:v>
                </c:pt>
                <c:pt idx="2">
                  <c:v>0.65375000000000005</c:v>
                </c:pt>
              </c:numCache>
            </c:numRef>
          </c:val>
          <c:smooth val="0"/>
          <c:extLst>
            <c:ext xmlns:c16="http://schemas.microsoft.com/office/drawing/2014/chart" uri="{C3380CC4-5D6E-409C-BE32-E72D297353CC}">
              <c16:uniqueId val="{00000002-A1A1-4242-959C-B20B118A0B81}"/>
            </c:ext>
          </c:extLst>
        </c:ser>
        <c:dLbls>
          <c:showLegendKey val="0"/>
          <c:showVal val="1"/>
          <c:showCatName val="0"/>
          <c:showSerName val="0"/>
          <c:showPercent val="0"/>
          <c:showBubbleSize val="0"/>
        </c:dLbls>
        <c:marker val="1"/>
        <c:smooth val="0"/>
        <c:axId val="491492003"/>
        <c:axId val="456892686"/>
      </c:lineChart>
      <c:catAx>
        <c:axId val="49149200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56892686"/>
        <c:crosses val="autoZero"/>
        <c:auto val="1"/>
        <c:lblAlgn val="ctr"/>
        <c:lblOffset val="100"/>
        <c:noMultiLvlLbl val="0"/>
      </c:catAx>
      <c:valAx>
        <c:axId val="45689268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4914920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AU"/>
              <a:t>Random Forest&amp;Three data sets</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[工作簿1.xlsx]Random!$B$1</c:f>
              <c:strCache>
                <c:ptCount val="1"/>
                <c:pt idx="0">
                  <c:v>Raw_data</c:v>
                </c:pt>
              </c:strCache>
            </c:strRef>
          </c:tx>
          <c:spPr>
            <a:ln w="28575" cap="rnd">
              <a:solidFill>
                <a:schemeClr val="accent1"/>
              </a:solidFill>
              <a:round/>
            </a:ln>
            <a:effectLst/>
          </c:spPr>
          <c:marker>
            <c:symbol val="none"/>
          </c:marker>
          <c:cat>
            <c:strRef>
              <c:f>[工作簿1.xlsx]Random!$A$2:$A$4</c:f>
              <c:strCache>
                <c:ptCount val="3"/>
                <c:pt idx="0">
                  <c:v>Recall</c:v>
                </c:pt>
                <c:pt idx="1">
                  <c:v>Precision</c:v>
                </c:pt>
                <c:pt idx="2">
                  <c:v>F1-Score</c:v>
                </c:pt>
              </c:strCache>
            </c:strRef>
          </c:cat>
          <c:val>
            <c:numRef>
              <c:f>[工作簿1.xlsx]Random!$B$2:$B$4</c:f>
              <c:numCache>
                <c:formatCode>General</c:formatCode>
                <c:ptCount val="3"/>
                <c:pt idx="0">
                  <c:v>0.80539000000000005</c:v>
                </c:pt>
                <c:pt idx="1">
                  <c:v>0.86170000000000002</c:v>
                </c:pt>
                <c:pt idx="2">
                  <c:v>0.83259899999999998</c:v>
                </c:pt>
              </c:numCache>
            </c:numRef>
          </c:val>
          <c:smooth val="0"/>
          <c:extLst>
            <c:ext xmlns:c16="http://schemas.microsoft.com/office/drawing/2014/chart" uri="{C3380CC4-5D6E-409C-BE32-E72D297353CC}">
              <c16:uniqueId val="{00000000-262B-424F-9D7D-CAD8D5A74857}"/>
            </c:ext>
          </c:extLst>
        </c:ser>
        <c:ser>
          <c:idx val="1"/>
          <c:order val="1"/>
          <c:tx>
            <c:strRef>
              <c:f>[工作簿1.xlsx]Random!$C$1</c:f>
              <c:strCache>
                <c:ptCount val="1"/>
                <c:pt idx="0">
                  <c:v>Interaction_data</c:v>
                </c:pt>
              </c:strCache>
            </c:strRef>
          </c:tx>
          <c:spPr>
            <a:ln w="28575" cap="rnd">
              <a:solidFill>
                <a:schemeClr val="accent2"/>
              </a:solidFill>
              <a:round/>
            </a:ln>
            <a:effectLst/>
          </c:spPr>
          <c:marker>
            <c:symbol val="none"/>
          </c:marker>
          <c:cat>
            <c:strRef>
              <c:f>[工作簿1.xlsx]Random!$A$2:$A$4</c:f>
              <c:strCache>
                <c:ptCount val="3"/>
                <c:pt idx="0">
                  <c:v>Recall</c:v>
                </c:pt>
                <c:pt idx="1">
                  <c:v>Precision</c:v>
                </c:pt>
                <c:pt idx="2">
                  <c:v>F1-Score</c:v>
                </c:pt>
              </c:strCache>
            </c:strRef>
          </c:cat>
          <c:val>
            <c:numRef>
              <c:f>[工作簿1.xlsx]Random!$C$2:$C$4</c:f>
              <c:numCache>
                <c:formatCode>General</c:formatCode>
                <c:ptCount val="3"/>
                <c:pt idx="0">
                  <c:v>0.78381999999999996</c:v>
                </c:pt>
                <c:pt idx="1">
                  <c:v>0.85410299999999995</c:v>
                </c:pt>
                <c:pt idx="2">
                  <c:v>0.81745449999999997</c:v>
                </c:pt>
              </c:numCache>
            </c:numRef>
          </c:val>
          <c:smooth val="0"/>
          <c:extLst>
            <c:ext xmlns:c16="http://schemas.microsoft.com/office/drawing/2014/chart" uri="{C3380CC4-5D6E-409C-BE32-E72D297353CC}">
              <c16:uniqueId val="{00000001-262B-424F-9D7D-CAD8D5A74857}"/>
            </c:ext>
          </c:extLst>
        </c:ser>
        <c:ser>
          <c:idx val="2"/>
          <c:order val="2"/>
          <c:tx>
            <c:strRef>
              <c:f>[工作簿1.xlsx]Random!$D$1</c:f>
              <c:strCache>
                <c:ptCount val="1"/>
                <c:pt idx="0">
                  <c:v>RN_data</c:v>
                </c:pt>
              </c:strCache>
            </c:strRef>
          </c:tx>
          <c:spPr>
            <a:ln w="28575" cap="rnd">
              <a:solidFill>
                <a:schemeClr val="accent3"/>
              </a:solidFill>
              <a:round/>
            </a:ln>
            <a:effectLst/>
          </c:spPr>
          <c:marker>
            <c:symbol val="none"/>
          </c:marker>
          <c:cat>
            <c:strRef>
              <c:f>[工作簿1.xlsx]Random!$A$2:$A$4</c:f>
              <c:strCache>
                <c:ptCount val="3"/>
                <c:pt idx="0">
                  <c:v>Recall</c:v>
                </c:pt>
                <c:pt idx="1">
                  <c:v>Precision</c:v>
                </c:pt>
                <c:pt idx="2">
                  <c:v>F1-Score</c:v>
                </c:pt>
              </c:strCache>
            </c:strRef>
          </c:cat>
          <c:val>
            <c:numRef>
              <c:f>[工作簿1.xlsx]Random!$D$2:$D$4</c:f>
              <c:numCache>
                <c:formatCode>General</c:formatCode>
                <c:ptCount val="3"/>
                <c:pt idx="0">
                  <c:v>0.81626900000000002</c:v>
                </c:pt>
                <c:pt idx="1">
                  <c:v>0.88449840000000002</c:v>
                </c:pt>
                <c:pt idx="2">
                  <c:v>0.84901499999999996</c:v>
                </c:pt>
              </c:numCache>
            </c:numRef>
          </c:val>
          <c:smooth val="0"/>
          <c:extLst>
            <c:ext xmlns:c16="http://schemas.microsoft.com/office/drawing/2014/chart" uri="{C3380CC4-5D6E-409C-BE32-E72D297353CC}">
              <c16:uniqueId val="{00000002-262B-424F-9D7D-CAD8D5A74857}"/>
            </c:ext>
          </c:extLst>
        </c:ser>
        <c:dLbls>
          <c:showLegendKey val="0"/>
          <c:showVal val="0"/>
          <c:showCatName val="0"/>
          <c:showSerName val="0"/>
          <c:showPercent val="0"/>
          <c:showBubbleSize val="0"/>
        </c:dLbls>
        <c:smooth val="0"/>
        <c:axId val="674320633"/>
        <c:axId val="791861758"/>
      </c:lineChart>
      <c:catAx>
        <c:axId val="67432063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791861758"/>
        <c:crosses val="autoZero"/>
        <c:auto val="1"/>
        <c:lblAlgn val="ctr"/>
        <c:lblOffset val="100"/>
        <c:noMultiLvlLbl val="0"/>
      </c:catAx>
      <c:valAx>
        <c:axId val="79186175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crossAx val="67432063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0" vertOverflow="ellipsis" vert="horz" wrap="square" anchor="ctr" anchorCtr="1"/>
          <a:lstStyle/>
          <a:p>
            <a:pPr rtl="0">
              <a:defRPr lang="zh-CN"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lang="zh-CN"/>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Base Features</c:v>
                </c:pt>
              </c:strCache>
            </c:strRef>
          </c:tx>
          <c:spPr>
            <a:ln w="28575" cap="rnd">
              <a:solidFill>
                <a:schemeClr val="accent6"/>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0.82677</c:v>
                </c:pt>
                <c:pt idx="1">
                  <c:v>0.78134999999999999</c:v>
                </c:pt>
                <c:pt idx="2">
                  <c:v>0.95026999999999995</c:v>
                </c:pt>
                <c:pt idx="3">
                  <c:v>0.85701000000000005</c:v>
                </c:pt>
              </c:numCache>
            </c:numRef>
          </c:val>
          <c:smooth val="0"/>
          <c:extLst>
            <c:ext xmlns:c16="http://schemas.microsoft.com/office/drawing/2014/chart" uri="{C3380CC4-5D6E-409C-BE32-E72D297353CC}">
              <c16:uniqueId val="{00000000-DEE0-C442-B84F-B29701459EE0}"/>
            </c:ext>
          </c:extLst>
        </c:ser>
        <c:ser>
          <c:idx val="1"/>
          <c:order val="1"/>
          <c:tx>
            <c:strRef>
              <c:f>Sheet1!$C$1</c:f>
              <c:strCache>
                <c:ptCount val="1"/>
                <c:pt idx="0">
                  <c:v>Additional Features</c:v>
                </c:pt>
              </c:strCache>
            </c:strRef>
          </c:tx>
          <c:spPr>
            <a:ln w="28575" cap="rnd">
              <a:solidFill>
                <a:srgbClr val="FF0000"/>
              </a:solidFill>
              <a:round/>
            </a:ln>
            <a:effectLst/>
          </c:spPr>
          <c:marker>
            <c:symbol val="none"/>
          </c:marker>
          <c:dLbls>
            <c:dLbl>
              <c:idx val="1"/>
              <c:layout>
                <c:manualLayout>
                  <c:x val="-6.3550783885336942E-2"/>
                  <c:y val="-8.890182312472660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EE0-C442-B84F-B29701459EE0}"/>
                </c:ext>
              </c:extLst>
            </c:dLbl>
            <c:dLbl>
              <c:idx val="3"/>
              <c:layout>
                <c:manualLayout>
                  <c:x val="-2.3831543957001353E-2"/>
                  <c:y val="-4.29893027442672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EE0-C442-B84F-B29701459EE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1-DEE0-C442-B84F-B29701459EE0}"/>
            </c:ext>
          </c:extLst>
        </c:ser>
        <c:ser>
          <c:idx val="2"/>
          <c:order val="2"/>
          <c:tx>
            <c:strRef>
              <c:f>Sheet1!$D$1</c:f>
              <c:strCache>
                <c:ptCount val="1"/>
                <c:pt idx="0">
                  <c:v>Cross Features</c:v>
                </c:pt>
              </c:strCache>
            </c:strRef>
          </c:tx>
          <c:spPr>
            <a:ln w="28575" cap="rnd">
              <a:solidFill>
                <a:schemeClr val="accent4"/>
              </a:solidFill>
              <a:round/>
            </a:ln>
            <a:effectLst/>
          </c:spPr>
          <c:marker>
            <c:symbol val="none"/>
          </c:marker>
          <c:dLbls>
            <c:delete val="1"/>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0.82245000000000001</c:v>
                </c:pt>
                <c:pt idx="1">
                  <c:v>0.77510999999999997</c:v>
                </c:pt>
                <c:pt idx="2">
                  <c:v>0.95250000000000001</c:v>
                </c:pt>
                <c:pt idx="3">
                  <c:v>0.85428999999999999</c:v>
                </c:pt>
              </c:numCache>
            </c:numRef>
          </c:val>
          <c:smooth val="0"/>
          <c:extLst>
            <c:ext xmlns:c16="http://schemas.microsoft.com/office/drawing/2014/chart" uri="{C3380CC4-5D6E-409C-BE32-E72D297353CC}">
              <c16:uniqueId val="{00000002-DEE0-C442-B84F-B29701459EE0}"/>
            </c:ext>
          </c:extLst>
        </c:ser>
        <c:ser>
          <c:idx val="3"/>
          <c:order val="3"/>
          <c:tx>
            <c:strRef>
              <c:f>Sheet1!$E$1</c:f>
              <c:strCache>
                <c:ptCount val="1"/>
                <c:pt idx="0">
                  <c:v>All</c:v>
                </c:pt>
              </c:strCache>
            </c:strRef>
          </c:tx>
          <c:spPr>
            <a:ln w="28575" cap="rnd">
              <a:solidFill>
                <a:schemeClr val="tx1"/>
              </a:solidFill>
              <a:round/>
            </a:ln>
            <a:effectLst/>
          </c:spPr>
          <c:marker>
            <c:symbol val="none"/>
          </c:marker>
          <c:dLbls>
            <c:dLbl>
              <c:idx val="0"/>
              <c:dLblPos val="l"/>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DEE0-C442-B84F-B29701459EE0}"/>
                </c:ext>
              </c:extLst>
            </c:dLbl>
            <c:dLbl>
              <c:idx val="1"/>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EE0-C442-B84F-B29701459EE0}"/>
                </c:ext>
              </c:extLst>
            </c:dLbl>
            <c:dLbl>
              <c:idx val="2"/>
              <c:layout>
                <c:manualLayout>
                  <c:x val="5.6741771326193702E-3"/>
                  <c:y val="3.060834692030622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EE0-C442-B84F-B29701459EE0}"/>
                </c:ext>
              </c:extLst>
            </c:dLbl>
            <c:dLbl>
              <c:idx val="3"/>
              <c:layout>
                <c:manualLayout>
                  <c:x val="-1.8157366824381984E-2"/>
                  <c:y val="6.1216693840611897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EE0-C442-B84F-B29701459EE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0.8417</c:v>
                </c:pt>
                <c:pt idx="1">
                  <c:v>0.79495000000000005</c:v>
                </c:pt>
                <c:pt idx="2">
                  <c:v>0.96065999999999996</c:v>
                </c:pt>
                <c:pt idx="3">
                  <c:v>0.86917</c:v>
                </c:pt>
              </c:numCache>
            </c:numRef>
          </c:val>
          <c:smooth val="0"/>
          <c:extLst>
            <c:ext xmlns:c16="http://schemas.microsoft.com/office/drawing/2014/chart" uri="{C3380CC4-5D6E-409C-BE32-E72D297353CC}">
              <c16:uniqueId val="{00000004-DEE0-C442-B84F-B29701459EE0}"/>
            </c:ext>
          </c:extLst>
        </c:ser>
        <c:dLbls>
          <c:dLblPos val="ctr"/>
          <c:showLegendKey val="0"/>
          <c:showVal val="1"/>
          <c:showCatName val="0"/>
          <c:showSerName val="0"/>
          <c:showPercent val="0"/>
          <c:showBubbleSize val="0"/>
        </c:dLbls>
        <c:smooth val="0"/>
        <c:axId val="1873598415"/>
        <c:axId val="1873600047"/>
      </c:lineChart>
      <c:catAx>
        <c:axId val="1873598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600047"/>
        <c:crosses val="autoZero"/>
        <c:auto val="1"/>
        <c:lblAlgn val="ctr"/>
        <c:lblOffset val="100"/>
        <c:noMultiLvlLbl val="0"/>
      </c:catAx>
      <c:valAx>
        <c:axId val="1873600047"/>
        <c:scaling>
          <c:orientation val="minMax"/>
          <c:max val="0.97"/>
          <c:min val="0.76000000000000012"/>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359841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Logistic</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Sheet1!$B$2:$B$5</c:f>
              <c:numCache>
                <c:formatCode>General</c:formatCode>
                <c:ptCount val="4"/>
                <c:pt idx="0">
                  <c:v>0.73450000000000004</c:v>
                </c:pt>
                <c:pt idx="1">
                  <c:v>0.63639999999999997</c:v>
                </c:pt>
                <c:pt idx="2">
                  <c:v>0.64670000000000005</c:v>
                </c:pt>
                <c:pt idx="3">
                  <c:v>0.64149999999999996</c:v>
                </c:pt>
              </c:numCache>
            </c:numRef>
          </c:val>
          <c:smooth val="0"/>
          <c:extLst>
            <c:ext xmlns:c16="http://schemas.microsoft.com/office/drawing/2014/chart" uri="{C3380CC4-5D6E-409C-BE32-E72D297353CC}">
              <c16:uniqueId val="{00000000-4795-D84B-A8D7-DCE87141A6E7}"/>
            </c:ext>
          </c:extLst>
        </c:ser>
        <c:ser>
          <c:idx val="1"/>
          <c:order val="1"/>
          <c:tx>
            <c:strRef>
              <c:f>Sheet1!$C$1</c:f>
              <c:strCache>
                <c:ptCount val="1"/>
                <c:pt idx="0">
                  <c:v>SVM</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795-D84B-A8D7-DCE87141A6E7}"/>
                </c:ext>
              </c:extLst>
            </c:dLbl>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Sheet1!$C$2:$C$5</c:f>
              <c:numCache>
                <c:formatCode>General</c:formatCode>
                <c:ptCount val="4"/>
                <c:pt idx="0">
                  <c:v>0.62070000000000003</c:v>
                </c:pt>
                <c:pt idx="1">
                  <c:v>0.48560999999999999</c:v>
                </c:pt>
                <c:pt idx="2">
                  <c:v>1</c:v>
                </c:pt>
                <c:pt idx="3">
                  <c:v>0.65375000000000005</c:v>
                </c:pt>
              </c:numCache>
            </c:numRef>
          </c:val>
          <c:smooth val="0"/>
          <c:extLst>
            <c:ext xmlns:c16="http://schemas.microsoft.com/office/drawing/2014/chart" uri="{C3380CC4-5D6E-409C-BE32-E72D297353CC}">
              <c16:uniqueId val="{00000001-4795-D84B-A8D7-DCE87141A6E7}"/>
            </c:ext>
          </c:extLst>
        </c:ser>
        <c:ser>
          <c:idx val="2"/>
          <c:order val="2"/>
          <c:tx>
            <c:strRef>
              <c:f>Sheet1!$D$1</c:f>
              <c:strCache>
                <c:ptCount val="1"/>
                <c:pt idx="0">
                  <c:v>Random Forest</c:v>
                </c:pt>
              </c:strCache>
            </c:strRef>
          </c:tx>
          <c:spPr>
            <a:ln w="28575" cap="rnd">
              <a:solidFill>
                <a:schemeClr val="tx1"/>
              </a:solidFill>
              <a:round/>
            </a:ln>
            <a:effectLst/>
          </c:spPr>
          <c:marker>
            <c:symbol val="circle"/>
            <c:size val="5"/>
            <c:spPr>
              <a:solidFill>
                <a:schemeClr val="accent4"/>
              </a:solidFill>
              <a:ln w="9525">
                <a:solidFill>
                  <a:schemeClr val="accent4"/>
                </a:solidFill>
              </a:ln>
              <a:effectLst/>
            </c:spPr>
          </c:marker>
          <c:dLbls>
            <c:dLbl>
              <c:idx val="0"/>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95-D84B-A8D7-DCE87141A6E7}"/>
                </c:ext>
              </c:extLst>
            </c:dLbl>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Sheet1!$D$2:$D$5</c:f>
              <c:numCache>
                <c:formatCode>General</c:formatCode>
                <c:ptCount val="4"/>
                <c:pt idx="0">
                  <c:v>0.84902</c:v>
                </c:pt>
                <c:pt idx="1">
                  <c:v>0.81627000000000005</c:v>
                </c:pt>
                <c:pt idx="2">
                  <c:v>0.88449</c:v>
                </c:pt>
                <c:pt idx="3">
                  <c:v>0.84902</c:v>
                </c:pt>
              </c:numCache>
            </c:numRef>
          </c:val>
          <c:smooth val="0"/>
          <c:extLst>
            <c:ext xmlns:c16="http://schemas.microsoft.com/office/drawing/2014/chart" uri="{C3380CC4-5D6E-409C-BE32-E72D297353CC}">
              <c16:uniqueId val="{00000002-4795-D84B-A8D7-DCE87141A6E7}"/>
            </c:ext>
          </c:extLst>
        </c:ser>
        <c:ser>
          <c:idx val="3"/>
          <c:order val="3"/>
          <c:tx>
            <c:strRef>
              <c:f>Sheet1!$E$1</c:f>
              <c:strCache>
                <c:ptCount val="1"/>
                <c:pt idx="0">
                  <c:v>DNN</c:v>
                </c:pt>
              </c:strCache>
            </c:strRef>
          </c:tx>
          <c:spPr>
            <a:ln w="28575" cap="rnd">
              <a:solidFill>
                <a:srgbClr val="FF0000"/>
              </a:solidFill>
              <a:round/>
            </a:ln>
            <a:effectLst/>
          </c:spPr>
          <c:marker>
            <c:symbol val="circle"/>
            <c:size val="5"/>
            <c:spPr>
              <a:solidFill>
                <a:schemeClr val="accent6">
                  <a:lumMod val="60000"/>
                </a:schemeClr>
              </a:solidFill>
              <a:ln w="9525">
                <a:solidFill>
                  <a:schemeClr val="accent6">
                    <a:lumMod val="60000"/>
                  </a:schemeClr>
                </a:solidFill>
              </a:ln>
              <a:effectLst/>
            </c:spPr>
          </c:marker>
          <c:dLbls>
            <c:dLbl>
              <c:idx val="3"/>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95-D84B-A8D7-DCE87141A6E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Accuracy</c:v>
                </c:pt>
                <c:pt idx="1">
                  <c:v>Precision</c:v>
                </c:pt>
                <c:pt idx="2">
                  <c:v>Recall</c:v>
                </c:pt>
                <c:pt idx="3">
                  <c:v>F1_score</c:v>
                </c:pt>
              </c:strCache>
            </c:strRef>
          </c:cat>
          <c:val>
            <c:numRef>
              <c:f>Sheet1!$E$2:$E$5</c:f>
              <c:numCache>
                <c:formatCode>General</c:formatCode>
                <c:ptCount val="4"/>
                <c:pt idx="0">
                  <c:v>0.84399000000000002</c:v>
                </c:pt>
                <c:pt idx="1">
                  <c:v>0.79323999999999995</c:v>
                </c:pt>
                <c:pt idx="2">
                  <c:v>0.96808000000000005</c:v>
                </c:pt>
                <c:pt idx="3">
                  <c:v>0.87143000000000004</c:v>
                </c:pt>
              </c:numCache>
            </c:numRef>
          </c:val>
          <c:smooth val="0"/>
          <c:extLst>
            <c:ext xmlns:c16="http://schemas.microsoft.com/office/drawing/2014/chart" uri="{C3380CC4-5D6E-409C-BE32-E72D297353CC}">
              <c16:uniqueId val="{00000003-4795-D84B-A8D7-DCE87141A6E7}"/>
            </c:ext>
          </c:extLst>
        </c:ser>
        <c:dLbls>
          <c:dLblPos val="b"/>
          <c:showLegendKey val="0"/>
          <c:showVal val="1"/>
          <c:showCatName val="0"/>
          <c:showSerName val="0"/>
          <c:showPercent val="0"/>
          <c:showBubbleSize val="0"/>
        </c:dLbls>
        <c:marker val="1"/>
        <c:smooth val="0"/>
        <c:axId val="1739773375"/>
        <c:axId val="1405958319"/>
      </c:lineChart>
      <c:catAx>
        <c:axId val="1739773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405958319"/>
        <c:crosses val="autoZero"/>
        <c:auto val="1"/>
        <c:lblAlgn val="ctr"/>
        <c:lblOffset val="100"/>
        <c:noMultiLvlLbl val="0"/>
      </c:catAx>
      <c:valAx>
        <c:axId val="1405958319"/>
        <c:scaling>
          <c:orientation val="minMax"/>
          <c:min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977337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9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1.17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199"/>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0.4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352"/>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9T03:27:47.530"/>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B557-92A7-CD4A-89C0-3FB7E4BCD824}" type="datetimeFigureOut">
              <a:rPr lang="en-US" smtClean="0"/>
              <a:t>10/19/20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E1A69-A1EF-D04A-AF6A-2A73A9BE4FCF}" type="slidenum">
              <a:rPr lang="en-US" smtClean="0"/>
              <a:t>‹#›</a:t>
            </a:fld>
            <a:endParaRPr lang="en-US"/>
          </a:p>
        </p:txBody>
      </p:sp>
    </p:spTree>
    <p:extLst>
      <p:ext uri="{BB962C8B-B14F-4D97-AF65-F5344CB8AC3E}">
        <p14:creationId xmlns:p14="http://schemas.microsoft.com/office/powerpoint/2010/main" val="61637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a:t>
            </a:fld>
            <a:endParaRPr lang="en-US"/>
          </a:p>
        </p:txBody>
      </p:sp>
    </p:spTree>
    <p:extLst>
      <p:ext uri="{BB962C8B-B14F-4D97-AF65-F5344CB8AC3E}">
        <p14:creationId xmlns:p14="http://schemas.microsoft.com/office/powerpoint/2010/main" val="1105611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6E1A69-A1EF-D04A-AF6A-2A73A9BE4FCF}" type="slidenum">
              <a:rPr lang="en-US" smtClean="0"/>
              <a:t>7</a:t>
            </a:fld>
            <a:endParaRPr lang="en-US"/>
          </a:p>
        </p:txBody>
      </p:sp>
    </p:spTree>
    <p:extLst>
      <p:ext uri="{BB962C8B-B14F-4D97-AF65-F5344CB8AC3E}">
        <p14:creationId xmlns:p14="http://schemas.microsoft.com/office/powerpoint/2010/main" val="3923465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Script</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Hi, I’m Ziyan. And I will start presenting the binary classification model section. We chose Logistic regression as our first model to give a baseline metric for our latter models, since LR has high interpretability, it can efficiently describe the relationship between a dependent binary class and the parameters and can examine the significance of the features.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Our models run on 4 different combinations of variables from the same dataset to seek the optimum.</a:t>
            </a:r>
          </a:p>
          <a:p>
            <a:pPr rtl="0"/>
            <a:r>
              <a:rPr lang="en-CA" sz="1200" b="0" i="0" u="none" strike="noStrike" kern="1200" dirty="0">
                <a:solidFill>
                  <a:schemeClr val="tx1"/>
                </a:solidFill>
                <a:effectLst/>
                <a:latin typeface="+mn-lt"/>
                <a:ea typeface="+mn-ea"/>
                <a:cs typeface="+mn-cs"/>
              </a:rPr>
              <a:t>Dataset 1 includes the 14 variables in the “Base”  section, dataset 2 includes both the “Base” variables and 3 “Additional” variables, dataset 3 contains both the “Base” variables and 3 cross-feature variables, and dataset 4 contains all the variables.</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use R for LR modelling. As we can see from the graph, the result we have cannot prove our assumption that “the amount of feature has a positive impact on the performance of model “.  dataset 2 has the highest score in all categories, however, the performance of other dataset is not optimal. Even though dataset 4 has the most features, it only performs slightly better than dataset 1 which has the least feature. On the other hand, dataset 2 and dataset 3 have the same amount of features, but the difference between the results is significant. base on the results, We have noticed that datasets with cross-features tend to have worse performance.</a:t>
            </a:r>
          </a:p>
          <a:p>
            <a:pPr rtl="0"/>
            <a:r>
              <a:rPr lang="en-CA" sz="1200" b="0" i="0" u="none" strike="noStrike" kern="1200" dirty="0">
                <a:solidFill>
                  <a:schemeClr val="tx1"/>
                </a:solidFill>
                <a:effectLst/>
                <a:latin typeface="+mn-lt"/>
                <a:ea typeface="+mn-ea"/>
                <a:cs typeface="+mn-cs"/>
              </a:rPr>
              <a:t> </a:t>
            </a:r>
          </a:p>
          <a:p>
            <a:pPr rtl="0"/>
            <a:r>
              <a:rPr lang="en-CA" sz="1200" b="0" i="0" u="none" strike="noStrike" kern="1200" dirty="0">
                <a:solidFill>
                  <a:schemeClr val="tx1"/>
                </a:solidFill>
                <a:effectLst/>
                <a:latin typeface="+mn-lt"/>
                <a:ea typeface="+mn-ea"/>
                <a:cs typeface="+mn-cs"/>
              </a:rPr>
              <a:t>There are 19 variables and around 300 features. The number of features is more than the number of variables because the categorical variables are represented by features as we are using one hot encoding.</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We don’t include every feature into the final logistic model. We choose features by their p-value, only whose p-value less than 0.05 are considered as significant. More specific, the the p-value, the more important the feature.</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Next, …</a:t>
            </a:r>
          </a:p>
          <a:p>
            <a:pPr rtl="0"/>
            <a:endParaRPr lang="en-CA" sz="1200" b="0" i="0" u="none" strike="noStrike" kern="1200" dirty="0">
              <a:solidFill>
                <a:schemeClr val="tx1"/>
              </a:solidFill>
              <a:effectLst/>
              <a:latin typeface="+mn-lt"/>
              <a:ea typeface="+mn-ea"/>
              <a:cs typeface="+mn-cs"/>
            </a:endParaRPr>
          </a:p>
          <a:p>
            <a:pPr rtl="0"/>
            <a:r>
              <a:rPr lang="en-CA" sz="1200" b="0" i="0" u="none" strike="noStrike" kern="1200" dirty="0">
                <a:solidFill>
                  <a:schemeClr val="tx1"/>
                </a:solidFill>
                <a:effectLst/>
                <a:latin typeface="+mn-lt"/>
                <a:ea typeface="+mn-ea"/>
                <a:cs typeface="+mn-cs"/>
              </a:rPr>
              <a:t>------------------------</a:t>
            </a:r>
          </a:p>
          <a:p>
            <a:br>
              <a:rPr lang="en-CA" dirty="0"/>
            </a:br>
            <a:endParaRPr lang="en-US" dirty="0"/>
          </a:p>
        </p:txBody>
      </p:sp>
      <p:sp>
        <p:nvSpPr>
          <p:cNvPr id="4" name="Slide Number Placeholder 3"/>
          <p:cNvSpPr>
            <a:spLocks noGrp="1"/>
          </p:cNvSpPr>
          <p:nvPr>
            <p:ph type="sldNum" sz="quarter" idx="5"/>
          </p:nvPr>
        </p:nvSpPr>
        <p:spPr/>
        <p:txBody>
          <a:bodyPr/>
          <a:lstStyle/>
          <a:p>
            <a:fld id="{3A6E1A69-A1EF-D04A-AF6A-2A73A9BE4FCF}" type="slidenum">
              <a:rPr lang="en-US" smtClean="0"/>
              <a:t>17</a:t>
            </a:fld>
            <a:endParaRPr lang="en-US"/>
          </a:p>
        </p:txBody>
      </p:sp>
    </p:spTree>
    <p:extLst>
      <p:ext uri="{BB962C8B-B14F-4D97-AF65-F5344CB8AC3E}">
        <p14:creationId xmlns:p14="http://schemas.microsoft.com/office/powerpoint/2010/main" val="118370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240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8930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429713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21744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731907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0295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77619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08831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49004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E40D-B216-4710-BD18-207E86DC4C8E}"/>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400333" y="-299340"/>
            <a:ext cx="11391334" cy="7456680"/>
          </a:xfrm>
          <a:prstGeom prst="rect">
            <a:avLst/>
          </a:prstGeom>
        </p:spPr>
      </p:pic>
    </p:spTree>
    <p:extLst>
      <p:ext uri="{BB962C8B-B14F-4D97-AF65-F5344CB8AC3E}">
        <p14:creationId xmlns:p14="http://schemas.microsoft.com/office/powerpoint/2010/main" val="1346009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9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3487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73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2116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878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3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57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52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73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8192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52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5" r:id="rId18"/>
    <p:sldLayoutId id="2147483696" r:id="rId19"/>
    <p:sldLayoutId id="2147483697"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7.png"/><Relationship Id="rId3" Type="http://schemas.openxmlformats.org/officeDocument/2006/relationships/customXml" Target="../ink/ink1.xml"/><Relationship Id="rId7" Type="http://schemas.openxmlformats.org/officeDocument/2006/relationships/image" Target="../media/image24.png"/><Relationship Id="rId12" Type="http://schemas.openxmlformats.org/officeDocument/2006/relationships/customXml" Target="../ink/ink6.xml"/><Relationship Id="rId2" Type="http://schemas.openxmlformats.org/officeDocument/2006/relationships/image" Target="../media/image22.jpg"/><Relationship Id="rId1" Type="http://schemas.openxmlformats.org/officeDocument/2006/relationships/slideLayout" Target="../slideLayouts/slideLayout20.xml"/><Relationship Id="rId6" Type="http://schemas.openxmlformats.org/officeDocument/2006/relationships/customXml" Target="../ink/ink3.xml"/><Relationship Id="rId11" Type="http://schemas.openxmlformats.org/officeDocument/2006/relationships/image" Target="../media/image26.png"/><Relationship Id="rId5" Type="http://schemas.openxmlformats.org/officeDocument/2006/relationships/customXml" Target="../ink/ink2.xml"/><Relationship Id="rId10" Type="http://schemas.openxmlformats.org/officeDocument/2006/relationships/customXml" Target="../ink/ink5.xm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8.svg"/></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Layout" Target="../slideLayouts/slideLayout20.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36.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tiff"/><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9.xml"/><Relationship Id="rId1" Type="http://schemas.openxmlformats.org/officeDocument/2006/relationships/tags" Target="../tags/tag1.xml"/><Relationship Id="rId5" Type="http://schemas.openxmlformats.org/officeDocument/2006/relationships/slide" Target="slide8.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0.xml"/><Relationship Id="rId1" Type="http://schemas.openxmlformats.org/officeDocument/2006/relationships/tags" Target="../tags/tag2.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528905" y="2286927"/>
            <a:ext cx="6660056" cy="2862322"/>
          </a:xfrm>
          <a:prstGeom prst="rect">
            <a:avLst/>
          </a:prstGeom>
          <a:noFill/>
        </p:spPr>
        <p:txBody>
          <a:bodyPr wrap="square" rtlCol="0" anchor="ctr">
            <a:spAutoFit/>
          </a:bodyPr>
          <a:lstStyle/>
          <a:p>
            <a:r>
              <a:rPr lang="en-US" sz="6000" b="1" dirty="0">
                <a:solidFill>
                  <a:schemeClr val="bg1"/>
                </a:solidFill>
                <a:cs typeface="Arial" pitchFamily="34" charset="0"/>
              </a:rPr>
              <a:t>Lead &amp; </a:t>
            </a:r>
          </a:p>
          <a:p>
            <a:r>
              <a:rPr lang="en-US" sz="6000" b="1" dirty="0">
                <a:solidFill>
                  <a:schemeClr val="bg1"/>
                </a:solidFill>
                <a:cs typeface="Arial" pitchFamily="34" charset="0"/>
              </a:rPr>
              <a:t>Opportunity </a:t>
            </a:r>
          </a:p>
          <a:p>
            <a:r>
              <a:rPr lang="en-US" sz="6000" b="1" dirty="0">
                <a:solidFill>
                  <a:schemeClr val="bg1"/>
                </a:solidFill>
                <a:cs typeface="Arial" pitchFamily="34" charset="0"/>
              </a:rPr>
              <a:t>Scoring</a:t>
            </a:r>
            <a:endParaRPr lang="ko-KR" altLang="en-US" sz="6000" b="1" dirty="0">
              <a:solidFill>
                <a:schemeClr val="bg1"/>
              </a:solidFill>
              <a:cs typeface="Arial" pitchFamily="34" charset="0"/>
            </a:endParaRPr>
          </a:p>
        </p:txBody>
      </p:sp>
      <p:pic>
        <p:nvPicPr>
          <p:cNvPr id="8" name="图片 7" descr="A close up of a logo&#10;&#10;Description automatically generated">
            <a:extLst>
              <a:ext uri="{FF2B5EF4-FFF2-40B4-BE49-F238E27FC236}">
                <a16:creationId xmlns:a16="http://schemas.microsoft.com/office/drawing/2014/main" id="{08B0D4C7-8028-8B43-8ECF-73881C9DBD4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342645" y="1708751"/>
            <a:ext cx="3415413" cy="3442670"/>
          </a:xfrm>
          <a:prstGeom prst="rect">
            <a:avLst/>
          </a:prstGeom>
          <a:noFill/>
          <a:ln>
            <a:noFill/>
          </a:ln>
        </p:spPr>
      </p:pic>
    </p:spTree>
    <p:extLst>
      <p:ext uri="{BB962C8B-B14F-4D97-AF65-F5344CB8AC3E}">
        <p14:creationId xmlns:p14="http://schemas.microsoft.com/office/powerpoint/2010/main" val="372191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7A4B23-23FA-8543-877A-51E7ACBE7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570" y="1049319"/>
            <a:ext cx="10394290" cy="2728500"/>
          </a:xfrm>
          <a:prstGeom prst="rect">
            <a:avLst/>
          </a:prstGeom>
        </p:spPr>
      </p:pic>
      <p:sp>
        <p:nvSpPr>
          <p:cNvPr id="4" name="TextBox 3">
            <a:extLst>
              <a:ext uri="{FF2B5EF4-FFF2-40B4-BE49-F238E27FC236}">
                <a16:creationId xmlns:a16="http://schemas.microsoft.com/office/drawing/2014/main" id="{7BEA959E-3C72-D84B-AE24-70D71E1EAEB6}"/>
              </a:ext>
            </a:extLst>
          </p:cNvPr>
          <p:cNvSpPr txBox="1"/>
          <p:nvPr/>
        </p:nvSpPr>
        <p:spPr>
          <a:xfrm>
            <a:off x="927280" y="90152"/>
            <a:ext cx="1924629" cy="646331"/>
          </a:xfrm>
          <a:prstGeom prst="rect">
            <a:avLst/>
          </a:prstGeom>
          <a:noFill/>
        </p:spPr>
        <p:txBody>
          <a:bodyPr wrap="none" rtlCol="0">
            <a:spAutoFit/>
          </a:bodyPr>
          <a:lstStyle/>
          <a:p>
            <a:r>
              <a:rPr lang="en-US" dirty="0"/>
              <a:t>Business Types: </a:t>
            </a:r>
          </a:p>
          <a:p>
            <a:r>
              <a:rPr lang="en-US" dirty="0"/>
              <a:t> </a:t>
            </a:r>
            <a:r>
              <a:rPr lang="en-US" sz="1100" dirty="0"/>
              <a:t>AVG:35%</a:t>
            </a:r>
          </a:p>
        </p:txBody>
      </p:sp>
      <p:sp>
        <p:nvSpPr>
          <p:cNvPr id="5" name="TextBox 4">
            <a:extLst>
              <a:ext uri="{FF2B5EF4-FFF2-40B4-BE49-F238E27FC236}">
                <a16:creationId xmlns:a16="http://schemas.microsoft.com/office/drawing/2014/main" id="{18921C0D-B6AD-A644-841D-F2BCFD364C99}"/>
              </a:ext>
            </a:extLst>
          </p:cNvPr>
          <p:cNvSpPr txBox="1"/>
          <p:nvPr/>
        </p:nvSpPr>
        <p:spPr>
          <a:xfrm>
            <a:off x="8525813" y="795403"/>
            <a:ext cx="1085554" cy="253916"/>
          </a:xfrm>
          <a:prstGeom prst="rect">
            <a:avLst/>
          </a:prstGeom>
          <a:noFill/>
        </p:spPr>
        <p:txBody>
          <a:bodyPr wrap="none" rtlCol="0">
            <a:spAutoFit/>
          </a:bodyPr>
          <a:lstStyle/>
          <a:p>
            <a:r>
              <a:rPr lang="en-US" sz="1050" dirty="0">
                <a:solidFill>
                  <a:srgbClr val="FF0000"/>
                </a:solidFill>
              </a:rPr>
              <a:t>41% converted</a:t>
            </a:r>
          </a:p>
        </p:txBody>
      </p:sp>
      <p:sp>
        <p:nvSpPr>
          <p:cNvPr id="6" name="Rectangle 5">
            <a:extLst>
              <a:ext uri="{FF2B5EF4-FFF2-40B4-BE49-F238E27FC236}">
                <a16:creationId xmlns:a16="http://schemas.microsoft.com/office/drawing/2014/main" id="{FE365EE1-4F58-724E-9F50-E84BE0D69ADC}"/>
              </a:ext>
            </a:extLst>
          </p:cNvPr>
          <p:cNvSpPr/>
          <p:nvPr/>
        </p:nvSpPr>
        <p:spPr>
          <a:xfrm>
            <a:off x="6002381" y="1305984"/>
            <a:ext cx="1124026" cy="261610"/>
          </a:xfrm>
          <a:prstGeom prst="rect">
            <a:avLst/>
          </a:prstGeom>
        </p:spPr>
        <p:txBody>
          <a:bodyPr wrap="none">
            <a:spAutoFit/>
          </a:bodyPr>
          <a:lstStyle/>
          <a:p>
            <a:r>
              <a:rPr lang="en-US" sz="1100" dirty="0"/>
              <a:t>33% converted</a:t>
            </a:r>
          </a:p>
        </p:txBody>
      </p:sp>
      <p:sp>
        <p:nvSpPr>
          <p:cNvPr id="7" name="Rectangle 6">
            <a:extLst>
              <a:ext uri="{FF2B5EF4-FFF2-40B4-BE49-F238E27FC236}">
                <a16:creationId xmlns:a16="http://schemas.microsoft.com/office/drawing/2014/main" id="{3291D6D9-4FE3-0945-BEBE-D80687CED008}"/>
              </a:ext>
            </a:extLst>
          </p:cNvPr>
          <p:cNvSpPr/>
          <p:nvPr/>
        </p:nvSpPr>
        <p:spPr>
          <a:xfrm>
            <a:off x="5131194" y="2002858"/>
            <a:ext cx="1085554" cy="253916"/>
          </a:xfrm>
          <a:prstGeom prst="rect">
            <a:avLst/>
          </a:prstGeom>
        </p:spPr>
        <p:txBody>
          <a:bodyPr wrap="none">
            <a:spAutoFit/>
          </a:bodyPr>
          <a:lstStyle/>
          <a:p>
            <a:r>
              <a:rPr lang="en-US" sz="1050" dirty="0">
                <a:solidFill>
                  <a:srgbClr val="FF0000"/>
                </a:solidFill>
              </a:rPr>
              <a:t>57% converted</a:t>
            </a:r>
          </a:p>
        </p:txBody>
      </p:sp>
      <p:sp>
        <p:nvSpPr>
          <p:cNvPr id="9" name="Rectangle 8">
            <a:extLst>
              <a:ext uri="{FF2B5EF4-FFF2-40B4-BE49-F238E27FC236}">
                <a16:creationId xmlns:a16="http://schemas.microsoft.com/office/drawing/2014/main" id="{5F9892FF-8F1C-0C47-A642-B1B9C74FCBC0}"/>
              </a:ext>
            </a:extLst>
          </p:cNvPr>
          <p:cNvSpPr/>
          <p:nvPr/>
        </p:nvSpPr>
        <p:spPr>
          <a:xfrm>
            <a:off x="4045640" y="3210313"/>
            <a:ext cx="1085554" cy="253916"/>
          </a:xfrm>
          <a:prstGeom prst="rect">
            <a:avLst/>
          </a:prstGeom>
        </p:spPr>
        <p:txBody>
          <a:bodyPr wrap="none">
            <a:spAutoFit/>
          </a:bodyPr>
          <a:lstStyle/>
          <a:p>
            <a:r>
              <a:rPr lang="en-US" sz="1050" dirty="0">
                <a:solidFill>
                  <a:srgbClr val="FF0000"/>
                </a:solidFill>
              </a:rPr>
              <a:t>50% converted</a:t>
            </a:r>
          </a:p>
        </p:txBody>
      </p:sp>
      <p:grpSp>
        <p:nvGrpSpPr>
          <p:cNvPr id="19" name="Group 18">
            <a:extLst>
              <a:ext uri="{FF2B5EF4-FFF2-40B4-BE49-F238E27FC236}">
                <a16:creationId xmlns:a16="http://schemas.microsoft.com/office/drawing/2014/main" id="{7915F7CC-73FE-8640-ABA7-1F93EFF9141E}"/>
              </a:ext>
            </a:extLst>
          </p:cNvPr>
          <p:cNvGrpSpPr/>
          <p:nvPr/>
        </p:nvGrpSpPr>
        <p:grpSpPr>
          <a:xfrm>
            <a:off x="6507514" y="1324954"/>
            <a:ext cx="360" cy="360"/>
            <a:chOff x="6507514" y="1324954"/>
            <a:chExt cx="360" cy="360"/>
          </a:xfrm>
        </p:grpSpPr>
        <mc:AlternateContent xmlns:mc="http://schemas.openxmlformats.org/markup-compatibility/2006">
          <mc:Choice xmlns:p14="http://schemas.microsoft.com/office/powerpoint/2010/main" xmlns:aink="http://schemas.microsoft.com/office/drawing/2016/ink" Requires="p14 aink">
            <p:contentPart p14:bwMode="auto" r:id="rId3">
              <p14:nvContentPartPr>
                <p14:cNvPr id="15" name="Ink 14">
                  <a:extLst>
                    <a:ext uri="{FF2B5EF4-FFF2-40B4-BE49-F238E27FC236}">
                      <a16:creationId xmlns:a16="http://schemas.microsoft.com/office/drawing/2014/main" id="{78B2DE64-0E84-9141-AE1C-D613F3435D27}"/>
                    </a:ext>
                  </a:extLst>
                </p14:cNvPr>
                <p14:cNvContentPartPr/>
                <p14:nvPr/>
              </p14:nvContentPartPr>
              <p14:xfrm>
                <a:off x="6507514" y="1324954"/>
                <a:ext cx="360" cy="360"/>
              </p14:xfrm>
            </p:contentPart>
          </mc:Choice>
          <mc:Fallback>
            <p:pic>
              <p:nvPicPr>
                <p:cNvPr id="15" name="Ink 14">
                  <a:extLst>
                    <a:ext uri="{FF2B5EF4-FFF2-40B4-BE49-F238E27FC236}">
                      <a16:creationId xmlns:a16="http://schemas.microsoft.com/office/drawing/2014/main" id="{78B2DE64-0E84-9141-AE1C-D613F3435D27}"/>
                    </a:ext>
                  </a:extLst>
                </p:cNvPr>
                <p:cNvPicPr/>
                <p:nvPr/>
              </p:nvPicPr>
              <p:blipFill>
                <a:blip r:embed="rId4"/>
                <a:stretch>
                  <a:fillRect/>
                </a:stretch>
              </p:blipFill>
              <p:spPr>
                <a:xfrm>
                  <a:off x="6489874" y="1216954"/>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17" name="Ink 16">
                  <a:extLst>
                    <a:ext uri="{FF2B5EF4-FFF2-40B4-BE49-F238E27FC236}">
                      <a16:creationId xmlns:a16="http://schemas.microsoft.com/office/drawing/2014/main" id="{95BCA134-E053-3C41-A97B-5AA310D3F933}"/>
                    </a:ext>
                  </a:extLst>
                </p14:cNvPr>
                <p14:cNvContentPartPr/>
                <p14:nvPr/>
              </p14:nvContentPartPr>
              <p14:xfrm>
                <a:off x="6507514" y="1324954"/>
                <a:ext cx="360" cy="360"/>
              </p14:xfrm>
            </p:contentPart>
          </mc:Choice>
          <mc:Fallback>
            <p:pic>
              <p:nvPicPr>
                <p:cNvPr id="17" name="Ink 16">
                  <a:extLst>
                    <a:ext uri="{FF2B5EF4-FFF2-40B4-BE49-F238E27FC236}">
                      <a16:creationId xmlns:a16="http://schemas.microsoft.com/office/drawing/2014/main" id="{95BCA134-E053-3C41-A97B-5AA310D3F933}"/>
                    </a:ext>
                  </a:extLst>
                </p:cNvPr>
                <p:cNvPicPr/>
                <p:nvPr/>
              </p:nvPicPr>
              <p:blipFill>
                <a:blip r:embed="rId4"/>
                <a:stretch>
                  <a:fillRect/>
                </a:stretch>
              </p:blipFill>
              <p:spPr>
                <a:xfrm>
                  <a:off x="6489874" y="1216954"/>
                  <a:ext cx="36000" cy="216000"/>
                </a:xfrm>
                <a:prstGeom prst="rect">
                  <a:avLst/>
                </a:prstGeom>
              </p:spPr>
            </p:pic>
          </mc:Fallback>
        </mc:AlternateContent>
      </p:grpSp>
      <p:grpSp>
        <p:nvGrpSpPr>
          <p:cNvPr id="26" name="Group 25">
            <a:extLst>
              <a:ext uri="{FF2B5EF4-FFF2-40B4-BE49-F238E27FC236}">
                <a16:creationId xmlns:a16="http://schemas.microsoft.com/office/drawing/2014/main" id="{C8135385-5DC2-7341-B658-6E4D49E4F737}"/>
              </a:ext>
            </a:extLst>
          </p:cNvPr>
          <p:cNvGrpSpPr/>
          <p:nvPr/>
        </p:nvGrpSpPr>
        <p:grpSpPr>
          <a:xfrm>
            <a:off x="6532354" y="1435834"/>
            <a:ext cx="32400" cy="61200"/>
            <a:chOff x="6532354" y="1435834"/>
            <a:chExt cx="32400" cy="61200"/>
          </a:xfrm>
        </p:grpSpPr>
        <mc:AlternateContent xmlns:mc="http://schemas.openxmlformats.org/markup-compatibility/2006">
          <mc:Choice xmlns:p14="http://schemas.microsoft.com/office/powerpoint/2010/main" xmlns:aink="http://schemas.microsoft.com/office/drawing/2016/ink" Requires="p14 aink">
            <p:contentPart p14:bwMode="auto" r:id="rId6">
              <p14:nvContentPartPr>
                <p14:cNvPr id="11" name="Ink 10">
                  <a:extLst>
                    <a:ext uri="{FF2B5EF4-FFF2-40B4-BE49-F238E27FC236}">
                      <a16:creationId xmlns:a16="http://schemas.microsoft.com/office/drawing/2014/main" id="{AB1FFE1A-6445-A446-A71E-2CD6A4FA772A}"/>
                    </a:ext>
                  </a:extLst>
                </p14:cNvPr>
                <p14:cNvContentPartPr/>
                <p14:nvPr/>
              </p14:nvContentPartPr>
              <p14:xfrm>
                <a:off x="6532354" y="1496674"/>
                <a:ext cx="360" cy="360"/>
              </p14:xfrm>
            </p:contentPart>
          </mc:Choice>
          <mc:Fallback>
            <p:pic>
              <p:nvPicPr>
                <p:cNvPr id="11" name="Ink 10">
                  <a:extLst>
                    <a:ext uri="{FF2B5EF4-FFF2-40B4-BE49-F238E27FC236}">
                      <a16:creationId xmlns:a16="http://schemas.microsoft.com/office/drawing/2014/main" id="{AB1FFE1A-6445-A446-A71E-2CD6A4FA772A}"/>
                    </a:ext>
                  </a:extLst>
                </p:cNvPr>
                <p:cNvPicPr/>
                <p:nvPr/>
              </p:nvPicPr>
              <p:blipFill>
                <a:blip r:embed="rId7"/>
                <a:stretch>
                  <a:fillRect/>
                </a:stretch>
              </p:blipFill>
              <p:spPr>
                <a:xfrm>
                  <a:off x="6514354" y="1389034"/>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13" name="Ink 12">
                  <a:extLst>
                    <a:ext uri="{FF2B5EF4-FFF2-40B4-BE49-F238E27FC236}">
                      <a16:creationId xmlns:a16="http://schemas.microsoft.com/office/drawing/2014/main" id="{E4CE1601-B4AA-224B-A072-A85334C8776F}"/>
                    </a:ext>
                  </a:extLst>
                </p14:cNvPr>
                <p14:cNvContentPartPr/>
                <p14:nvPr/>
              </p14:nvContentPartPr>
              <p14:xfrm>
                <a:off x="6535234" y="1496674"/>
                <a:ext cx="360" cy="360"/>
              </p14:xfrm>
            </p:contentPart>
          </mc:Choice>
          <mc:Fallback>
            <p:pic>
              <p:nvPicPr>
                <p:cNvPr id="13" name="Ink 12">
                  <a:extLst>
                    <a:ext uri="{FF2B5EF4-FFF2-40B4-BE49-F238E27FC236}">
                      <a16:creationId xmlns:a16="http://schemas.microsoft.com/office/drawing/2014/main" id="{E4CE1601-B4AA-224B-A072-A85334C8776F}"/>
                    </a:ext>
                  </a:extLst>
                </p:cNvPr>
                <p:cNvPicPr/>
                <p:nvPr/>
              </p:nvPicPr>
              <p:blipFill>
                <a:blip r:embed="rId9"/>
                <a:stretch>
                  <a:fillRect/>
                </a:stretch>
              </p:blipFill>
              <p:spPr>
                <a:xfrm>
                  <a:off x="6517594" y="1389034"/>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24" name="Ink 23">
                  <a:extLst>
                    <a:ext uri="{FF2B5EF4-FFF2-40B4-BE49-F238E27FC236}">
                      <a16:creationId xmlns:a16="http://schemas.microsoft.com/office/drawing/2014/main" id="{4DAD78EF-E553-1E48-88CE-683A52F17B13}"/>
                    </a:ext>
                  </a:extLst>
                </p14:cNvPr>
                <p14:cNvContentPartPr/>
                <p14:nvPr/>
              </p14:nvContentPartPr>
              <p14:xfrm>
                <a:off x="6564394" y="1435834"/>
                <a:ext cx="360" cy="360"/>
              </p14:xfrm>
            </p:contentPart>
          </mc:Choice>
          <mc:Fallback>
            <p:pic>
              <p:nvPicPr>
                <p:cNvPr id="24" name="Ink 23">
                  <a:extLst>
                    <a:ext uri="{FF2B5EF4-FFF2-40B4-BE49-F238E27FC236}">
                      <a16:creationId xmlns:a16="http://schemas.microsoft.com/office/drawing/2014/main" id="{4DAD78EF-E553-1E48-88CE-683A52F17B13}"/>
                    </a:ext>
                  </a:extLst>
                </p:cNvPr>
                <p:cNvPicPr/>
                <p:nvPr/>
              </p:nvPicPr>
              <p:blipFill>
                <a:blip r:embed="rId11"/>
                <a:stretch>
                  <a:fillRect/>
                </a:stretch>
              </p:blipFill>
              <p:spPr>
                <a:xfrm>
                  <a:off x="6546754" y="1328194"/>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
              <p14:nvContentPartPr>
                <p14:cNvPr id="25" name="Ink 24">
                  <a:extLst>
                    <a:ext uri="{FF2B5EF4-FFF2-40B4-BE49-F238E27FC236}">
                      <a16:creationId xmlns:a16="http://schemas.microsoft.com/office/drawing/2014/main" id="{0221AF66-BADB-4248-8C34-14BBEE4A42E7}"/>
                    </a:ext>
                  </a:extLst>
                </p14:cNvPr>
                <p14:cNvContentPartPr/>
                <p14:nvPr/>
              </p14:nvContentPartPr>
              <p14:xfrm>
                <a:off x="6564394" y="1435834"/>
                <a:ext cx="360" cy="360"/>
              </p14:xfrm>
            </p:contentPart>
          </mc:Choice>
          <mc:Fallback>
            <p:pic>
              <p:nvPicPr>
                <p:cNvPr id="25" name="Ink 24">
                  <a:extLst>
                    <a:ext uri="{FF2B5EF4-FFF2-40B4-BE49-F238E27FC236}">
                      <a16:creationId xmlns:a16="http://schemas.microsoft.com/office/drawing/2014/main" id="{0221AF66-BADB-4248-8C34-14BBEE4A42E7}"/>
                    </a:ext>
                  </a:extLst>
                </p:cNvPr>
                <p:cNvPicPr/>
                <p:nvPr/>
              </p:nvPicPr>
              <p:blipFill>
                <a:blip r:embed="rId11"/>
                <a:stretch>
                  <a:fillRect/>
                </a:stretch>
              </p:blipFill>
              <p:spPr>
                <a:xfrm>
                  <a:off x="6546754" y="1328194"/>
                  <a:ext cx="36000" cy="216000"/>
                </a:xfrm>
                <a:prstGeom prst="rect">
                  <a:avLst/>
                </a:prstGeom>
              </p:spPr>
            </p:pic>
          </mc:Fallback>
        </mc:AlternateContent>
      </p:grpSp>
      <p:sp>
        <p:nvSpPr>
          <p:cNvPr id="27" name="Right Arrow 26">
            <a:extLst>
              <a:ext uri="{FF2B5EF4-FFF2-40B4-BE49-F238E27FC236}">
                <a16:creationId xmlns:a16="http://schemas.microsoft.com/office/drawing/2014/main" id="{90CF7105-617E-5D4A-918D-1FFBC0ED2845}"/>
              </a:ext>
            </a:extLst>
          </p:cNvPr>
          <p:cNvSpPr/>
          <p:nvPr/>
        </p:nvSpPr>
        <p:spPr>
          <a:xfrm>
            <a:off x="751837" y="1049319"/>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DDE2D39F-82AA-584A-8CFD-B1160F95E61C}"/>
              </a:ext>
            </a:extLst>
          </p:cNvPr>
          <p:cNvSpPr/>
          <p:nvPr/>
        </p:nvSpPr>
        <p:spPr>
          <a:xfrm>
            <a:off x="751836" y="3163667"/>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0A13BF3E-F29E-6941-AC55-8B383A602EC2}"/>
              </a:ext>
            </a:extLst>
          </p:cNvPr>
          <p:cNvSpPr/>
          <p:nvPr/>
        </p:nvSpPr>
        <p:spPr>
          <a:xfrm>
            <a:off x="2557994" y="1993168"/>
            <a:ext cx="587829" cy="2539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Angry face with solid fill">
            <a:extLst>
              <a:ext uri="{FF2B5EF4-FFF2-40B4-BE49-F238E27FC236}">
                <a16:creationId xmlns:a16="http://schemas.microsoft.com/office/drawing/2014/main" id="{BE04C09A-2274-924F-B04C-245E9E504D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6601" y="1224043"/>
            <a:ext cx="370654" cy="370654"/>
          </a:xfrm>
          <a:prstGeom prst="rect">
            <a:avLst/>
          </a:prstGeom>
        </p:spPr>
      </p:pic>
    </p:spTree>
    <p:extLst>
      <p:ext uri="{BB962C8B-B14F-4D97-AF65-F5344CB8AC3E}">
        <p14:creationId xmlns:p14="http://schemas.microsoft.com/office/powerpoint/2010/main" val="1669644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F179B93-2F6F-D449-B396-0A52404D8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610"/>
            <a:ext cx="12192000" cy="5715580"/>
          </a:xfrm>
          <a:prstGeom prst="rect">
            <a:avLst/>
          </a:prstGeom>
        </p:spPr>
      </p:pic>
      <p:sp>
        <p:nvSpPr>
          <p:cNvPr id="4" name="Right Arrow 3">
            <a:extLst>
              <a:ext uri="{FF2B5EF4-FFF2-40B4-BE49-F238E27FC236}">
                <a16:creationId xmlns:a16="http://schemas.microsoft.com/office/drawing/2014/main" id="{39154FDF-CF5E-A847-8E3F-FCEC05E9FE97}"/>
              </a:ext>
            </a:extLst>
          </p:cNvPr>
          <p:cNvSpPr/>
          <p:nvPr/>
        </p:nvSpPr>
        <p:spPr>
          <a:xfrm>
            <a:off x="2629624" y="717877"/>
            <a:ext cx="472806"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20C04402-DA61-EE44-9B19-353929F7694E}"/>
              </a:ext>
            </a:extLst>
          </p:cNvPr>
          <p:cNvSpPr/>
          <p:nvPr/>
        </p:nvSpPr>
        <p:spPr>
          <a:xfrm>
            <a:off x="2629623" y="1093144"/>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DB6160B-EB97-9F4F-956B-A24AF383E71C}"/>
              </a:ext>
            </a:extLst>
          </p:cNvPr>
          <p:cNvSpPr/>
          <p:nvPr/>
        </p:nvSpPr>
        <p:spPr>
          <a:xfrm>
            <a:off x="2629623" y="1400163"/>
            <a:ext cx="472807" cy="1642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155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E6D5CFEF-97F0-5540-A1C0-E38522AE6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411" y="856790"/>
            <a:ext cx="11110919" cy="5527682"/>
          </a:xfrm>
          <a:prstGeom prst="rect">
            <a:avLst/>
          </a:prstGeom>
        </p:spPr>
      </p:pic>
      <p:sp>
        <p:nvSpPr>
          <p:cNvPr id="4" name="Rectangle 3">
            <a:extLst>
              <a:ext uri="{FF2B5EF4-FFF2-40B4-BE49-F238E27FC236}">
                <a16:creationId xmlns:a16="http://schemas.microsoft.com/office/drawing/2014/main" id="{70928F5C-A279-7247-8286-0D3E01643732}"/>
              </a:ext>
            </a:extLst>
          </p:cNvPr>
          <p:cNvSpPr/>
          <p:nvPr/>
        </p:nvSpPr>
        <p:spPr>
          <a:xfrm>
            <a:off x="827314" y="0"/>
            <a:ext cx="6096000" cy="646331"/>
          </a:xfrm>
          <a:prstGeom prst="rect">
            <a:avLst/>
          </a:prstGeom>
        </p:spPr>
        <p:txBody>
          <a:bodyPr>
            <a:spAutoFit/>
          </a:bodyPr>
          <a:lstStyle/>
          <a:p>
            <a:r>
              <a:rPr lang="en-US" dirty="0"/>
              <a:t>Industry: </a:t>
            </a:r>
          </a:p>
          <a:p>
            <a:r>
              <a:rPr lang="en-US" dirty="0"/>
              <a:t> </a:t>
            </a:r>
            <a:r>
              <a:rPr lang="en-US" sz="1100" dirty="0"/>
              <a:t>AVG: 29%</a:t>
            </a:r>
          </a:p>
        </p:txBody>
      </p:sp>
      <p:sp>
        <p:nvSpPr>
          <p:cNvPr id="5" name="Right Arrow 4">
            <a:extLst>
              <a:ext uri="{FF2B5EF4-FFF2-40B4-BE49-F238E27FC236}">
                <a16:creationId xmlns:a16="http://schemas.microsoft.com/office/drawing/2014/main" id="{D645BB9E-AD6B-D744-AEA6-E2576E532A1E}"/>
              </a:ext>
            </a:extLst>
          </p:cNvPr>
          <p:cNvSpPr/>
          <p:nvPr/>
        </p:nvSpPr>
        <p:spPr>
          <a:xfrm>
            <a:off x="2629623" y="864494"/>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8B578F-BFFB-4A44-91A2-970D1EE96C6D}"/>
              </a:ext>
            </a:extLst>
          </p:cNvPr>
          <p:cNvSpPr/>
          <p:nvPr/>
        </p:nvSpPr>
        <p:spPr>
          <a:xfrm>
            <a:off x="8401967" y="602874"/>
            <a:ext cx="1085554" cy="253916"/>
          </a:xfrm>
          <a:prstGeom prst="rect">
            <a:avLst/>
          </a:prstGeom>
        </p:spPr>
        <p:txBody>
          <a:bodyPr wrap="none">
            <a:spAutoFit/>
          </a:bodyPr>
          <a:lstStyle/>
          <a:p>
            <a:r>
              <a:rPr lang="en-US" sz="1050" dirty="0">
                <a:solidFill>
                  <a:srgbClr val="FF0000"/>
                </a:solidFill>
              </a:rPr>
              <a:t>43% converted</a:t>
            </a:r>
          </a:p>
        </p:txBody>
      </p:sp>
      <p:sp>
        <p:nvSpPr>
          <p:cNvPr id="7" name="Rectangle 6">
            <a:extLst>
              <a:ext uri="{FF2B5EF4-FFF2-40B4-BE49-F238E27FC236}">
                <a16:creationId xmlns:a16="http://schemas.microsoft.com/office/drawing/2014/main" id="{4D65DEBC-9953-1B42-972D-A9DFAB66E5D1}"/>
              </a:ext>
            </a:extLst>
          </p:cNvPr>
          <p:cNvSpPr/>
          <p:nvPr/>
        </p:nvSpPr>
        <p:spPr>
          <a:xfrm>
            <a:off x="5422595" y="1627805"/>
            <a:ext cx="1085554" cy="253916"/>
          </a:xfrm>
          <a:prstGeom prst="rect">
            <a:avLst/>
          </a:prstGeom>
        </p:spPr>
        <p:txBody>
          <a:bodyPr wrap="none">
            <a:spAutoFit/>
          </a:bodyPr>
          <a:lstStyle/>
          <a:p>
            <a:r>
              <a:rPr lang="en-US" sz="1050" dirty="0">
                <a:solidFill>
                  <a:srgbClr val="FF0000"/>
                </a:solidFill>
              </a:rPr>
              <a:t>53% converted</a:t>
            </a:r>
            <a:endParaRPr lang="en-US" sz="1050" dirty="0"/>
          </a:p>
        </p:txBody>
      </p:sp>
      <p:sp>
        <p:nvSpPr>
          <p:cNvPr id="8" name="Right Arrow 7">
            <a:extLst>
              <a:ext uri="{FF2B5EF4-FFF2-40B4-BE49-F238E27FC236}">
                <a16:creationId xmlns:a16="http://schemas.microsoft.com/office/drawing/2014/main" id="{51949A23-236D-144A-92CB-71D313678253}"/>
              </a:ext>
            </a:extLst>
          </p:cNvPr>
          <p:cNvSpPr/>
          <p:nvPr/>
        </p:nvSpPr>
        <p:spPr>
          <a:xfrm>
            <a:off x="2629623" y="1742167"/>
            <a:ext cx="587829" cy="1928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F2663D-E183-B043-97C1-4F3EFF936ED0}"/>
              </a:ext>
            </a:extLst>
          </p:cNvPr>
          <p:cNvSpPr/>
          <p:nvPr/>
        </p:nvSpPr>
        <p:spPr>
          <a:xfrm>
            <a:off x="4627444" y="2135637"/>
            <a:ext cx="1267169" cy="253916"/>
          </a:xfrm>
          <a:prstGeom prst="rect">
            <a:avLst/>
          </a:prstGeom>
        </p:spPr>
        <p:txBody>
          <a:bodyPr wrap="square">
            <a:spAutoFit/>
          </a:bodyPr>
          <a:lstStyle/>
          <a:p>
            <a:r>
              <a:rPr lang="en-US" sz="1050" dirty="0">
                <a:solidFill>
                  <a:srgbClr val="FF0000"/>
                </a:solidFill>
              </a:rPr>
              <a:t>18% converted</a:t>
            </a:r>
            <a:endParaRPr lang="en-US" sz="1050" dirty="0"/>
          </a:p>
        </p:txBody>
      </p:sp>
      <p:pic>
        <p:nvPicPr>
          <p:cNvPr id="15" name="Graphic 14" descr="Angry face with solid fill">
            <a:extLst>
              <a:ext uri="{FF2B5EF4-FFF2-40B4-BE49-F238E27FC236}">
                <a16:creationId xmlns:a16="http://schemas.microsoft.com/office/drawing/2014/main" id="{D704F64A-CD47-8346-BAFD-064211E4B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491" y="1964309"/>
            <a:ext cx="646331" cy="646331"/>
          </a:xfrm>
          <a:prstGeom prst="rect">
            <a:avLst/>
          </a:prstGeom>
        </p:spPr>
      </p:pic>
    </p:spTree>
    <p:extLst>
      <p:ext uri="{BB962C8B-B14F-4D97-AF65-F5344CB8AC3E}">
        <p14:creationId xmlns:p14="http://schemas.microsoft.com/office/powerpoint/2010/main" val="2632781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a:t>Added Features</a:t>
            </a:r>
            <a:endParaRPr lang="en-US" altLang="ko-KR" sz="5400" dirty="0">
              <a:solidFill>
                <a:schemeClr val="bg1"/>
              </a:solidFill>
              <a:cs typeface="Arial" pitchFamily="34" charset="0"/>
            </a:endParaRPr>
          </a:p>
        </p:txBody>
      </p:sp>
      <p:sp>
        <p:nvSpPr>
          <p:cNvPr id="10" name="TextBox 9">
            <a:extLst>
              <a:ext uri="{FF2B5EF4-FFF2-40B4-BE49-F238E27FC236}">
                <a16:creationId xmlns:a16="http://schemas.microsoft.com/office/drawing/2014/main" id="{80D740BF-8CE8-E84C-A528-3C6D1F5A2851}"/>
              </a:ext>
            </a:extLst>
          </p:cNvPr>
          <p:cNvSpPr txBox="1"/>
          <p:nvPr/>
        </p:nvSpPr>
        <p:spPr>
          <a:xfrm>
            <a:off x="181081" y="2904221"/>
            <a:ext cx="4648744" cy="4247317"/>
          </a:xfrm>
          <a:prstGeom prst="rect">
            <a:avLst/>
          </a:prstGeom>
          <a:noFill/>
        </p:spPr>
        <p:txBody>
          <a:bodyPr wrap="square" rtlCol="0">
            <a:spAutoFit/>
          </a:bodyPr>
          <a:lstStyle/>
          <a:p>
            <a:r>
              <a:rPr lang="en-US" b="1" dirty="0"/>
              <a:t>Our own features:</a:t>
            </a:r>
          </a:p>
          <a:p>
            <a:endParaRPr lang="en-US" b="1" dirty="0"/>
          </a:p>
          <a:p>
            <a:pPr marL="285750" indent="-285750">
              <a:buFont typeface="Arial" panose="020B0604020202020204" pitchFamily="34" charset="0"/>
              <a:buChar char="•"/>
            </a:pPr>
            <a:r>
              <a:rPr lang="en-US" b="1" i="1" dirty="0"/>
              <a:t>RN</a:t>
            </a:r>
          </a:p>
          <a:p>
            <a:r>
              <a:rPr lang="en-AU" dirty="0"/>
              <a:t>the number of opportunities have been made with the same </a:t>
            </a:r>
            <a:r>
              <a:rPr lang="en-AU" dirty="0" err="1"/>
              <a:t>accountID</a:t>
            </a:r>
            <a:endParaRPr lang="en-US" dirty="0"/>
          </a:p>
          <a:p>
            <a:endParaRPr lang="en-US" dirty="0"/>
          </a:p>
          <a:p>
            <a:pPr marL="285750" indent="-285750">
              <a:buFont typeface="Arial" panose="020B0604020202020204" pitchFamily="34" charset="0"/>
              <a:buChar char="•"/>
            </a:pPr>
            <a:r>
              <a:rPr lang="en-US" b="1" i="1" dirty="0" err="1"/>
              <a:t>F_won_before</a:t>
            </a:r>
            <a:endParaRPr lang="en-US" b="1" i="1" dirty="0"/>
          </a:p>
          <a:p>
            <a:r>
              <a:rPr lang="en-AU" dirty="0"/>
              <a:t>If the related client of the current opportunity has a previous opportunity won before.</a:t>
            </a:r>
          </a:p>
          <a:p>
            <a:endParaRPr lang="en-US" dirty="0"/>
          </a:p>
          <a:p>
            <a:pPr marL="285750" indent="-285750">
              <a:buFont typeface="Arial" panose="020B0604020202020204" pitchFamily="34" charset="0"/>
              <a:buChar char="•"/>
            </a:pPr>
            <a:r>
              <a:rPr lang="en-US" b="1" i="1" dirty="0"/>
              <a:t>Days </a:t>
            </a:r>
          </a:p>
          <a:p>
            <a:r>
              <a:rPr lang="en-US" dirty="0"/>
              <a:t>Days between close and create</a:t>
            </a:r>
          </a:p>
          <a:p>
            <a:pPr marL="285750" indent="-285750">
              <a:buFont typeface="Arial" panose="020B0604020202020204" pitchFamily="34" charset="0"/>
              <a:buChar char="•"/>
            </a:pPr>
            <a:endParaRPr lang="en-US" dirty="0"/>
          </a:p>
          <a:p>
            <a:endParaRPr lang="en-US" dirty="0"/>
          </a:p>
        </p:txBody>
      </p:sp>
      <p:sp>
        <p:nvSpPr>
          <p:cNvPr id="13" name="TextBox 12">
            <a:extLst>
              <a:ext uri="{FF2B5EF4-FFF2-40B4-BE49-F238E27FC236}">
                <a16:creationId xmlns:a16="http://schemas.microsoft.com/office/drawing/2014/main" id="{94292674-8714-6449-B1F7-CC9069D68B02}"/>
              </a:ext>
            </a:extLst>
          </p:cNvPr>
          <p:cNvSpPr txBox="1"/>
          <p:nvPr/>
        </p:nvSpPr>
        <p:spPr>
          <a:xfrm>
            <a:off x="4149090" y="3703320"/>
            <a:ext cx="184731" cy="646331"/>
          </a:xfrm>
          <a:prstGeom prst="rect">
            <a:avLst/>
          </a:prstGeom>
          <a:noFill/>
        </p:spPr>
        <p:txBody>
          <a:bodyPr wrap="none" rtlCol="0">
            <a:spAutoFit/>
          </a:bodyPr>
          <a:lstStyle/>
          <a:p>
            <a:endParaRPr lang="en-US" dirty="0"/>
          </a:p>
          <a:p>
            <a:endParaRPr lang="en-US" dirty="0"/>
          </a:p>
        </p:txBody>
      </p:sp>
      <p:pic>
        <p:nvPicPr>
          <p:cNvPr id="5" name="Picture 4" descr="A picture containing drawing&#10;&#10;Description automatically generated">
            <a:extLst>
              <a:ext uri="{FF2B5EF4-FFF2-40B4-BE49-F238E27FC236}">
                <a16:creationId xmlns:a16="http://schemas.microsoft.com/office/drawing/2014/main" id="{B3C5A47B-B983-1348-8FE8-C77CADA62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81" y="879632"/>
            <a:ext cx="1265582" cy="1265582"/>
          </a:xfrm>
          <a:prstGeom prst="rect">
            <a:avLst/>
          </a:prstGeom>
        </p:spPr>
      </p:pic>
      <p:sp>
        <p:nvSpPr>
          <p:cNvPr id="3" name="Rectangle 2">
            <a:extLst>
              <a:ext uri="{FF2B5EF4-FFF2-40B4-BE49-F238E27FC236}">
                <a16:creationId xmlns:a16="http://schemas.microsoft.com/office/drawing/2014/main" id="{427AA7A4-E247-AC4A-9E8E-820C891A9714}"/>
              </a:ext>
            </a:extLst>
          </p:cNvPr>
          <p:cNvSpPr/>
          <p:nvPr/>
        </p:nvSpPr>
        <p:spPr>
          <a:xfrm>
            <a:off x="5910943" y="2904221"/>
            <a:ext cx="6281057" cy="2031325"/>
          </a:xfrm>
          <a:prstGeom prst="rect">
            <a:avLst/>
          </a:prstGeom>
        </p:spPr>
        <p:txBody>
          <a:bodyPr wrap="square">
            <a:spAutoFit/>
          </a:bodyPr>
          <a:lstStyle/>
          <a:p>
            <a:r>
              <a:rPr lang="en-US" b="1" dirty="0"/>
              <a:t>Cross features:</a:t>
            </a:r>
          </a:p>
          <a:p>
            <a:endParaRPr lang="en-US" b="1" dirty="0"/>
          </a:p>
          <a:p>
            <a:pPr marL="285750" indent="-285750">
              <a:buFont typeface="Arial" panose="020B0604020202020204" pitchFamily="34" charset="0"/>
              <a:buChar char="•"/>
            </a:pPr>
            <a:r>
              <a:rPr lang="en-US" b="1" i="1" dirty="0" err="1"/>
              <a:t>Oppo_industry</a:t>
            </a:r>
            <a:endParaRPr lang="en-US" b="1" i="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err="1"/>
              <a:t>Fac_oppo</a:t>
            </a:r>
            <a:endParaRPr lang="en-US" b="1" i="1" dirty="0"/>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b="1" i="1" dirty="0" err="1"/>
              <a:t>Oppo_busi</a:t>
            </a:r>
            <a:endParaRPr lang="en-US" b="1" i="1" dirty="0"/>
          </a:p>
        </p:txBody>
      </p:sp>
    </p:spTree>
    <p:extLst>
      <p:ext uri="{BB962C8B-B14F-4D97-AF65-F5344CB8AC3E}">
        <p14:creationId xmlns:p14="http://schemas.microsoft.com/office/powerpoint/2010/main" val="88269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Balancing Data</a:t>
            </a:r>
            <a:endParaRPr lang="en-US" altLang="ko-KR" sz="5400" dirty="0">
              <a:solidFill>
                <a:schemeClr val="bg1"/>
              </a:solidFill>
              <a:cs typeface="Arial" pitchFamily="34" charset="0"/>
            </a:endParaRPr>
          </a:p>
        </p:txBody>
      </p:sp>
      <p:graphicFrame>
        <p:nvGraphicFramePr>
          <p:cNvPr id="28" name="Chart 27">
            <a:extLst>
              <a:ext uri="{FF2B5EF4-FFF2-40B4-BE49-F238E27FC236}">
                <a16:creationId xmlns:a16="http://schemas.microsoft.com/office/drawing/2014/main" id="{785C5620-74C4-9C49-A53D-6A97C0150196}"/>
              </a:ext>
            </a:extLst>
          </p:cNvPr>
          <p:cNvGraphicFramePr/>
          <p:nvPr>
            <p:extLst>
              <p:ext uri="{D42A27DB-BD31-4B8C-83A1-F6EECF244321}">
                <p14:modId xmlns:p14="http://schemas.microsoft.com/office/powerpoint/2010/main" val="1458576033"/>
              </p:ext>
            </p:extLst>
          </p:nvPr>
        </p:nvGraphicFramePr>
        <p:xfrm>
          <a:off x="4599184" y="2994660"/>
          <a:ext cx="3278735" cy="32689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1939253D-8257-E340-83D0-E5F89997AF12}"/>
              </a:ext>
            </a:extLst>
          </p:cNvPr>
          <p:cNvGraphicFramePr/>
          <p:nvPr>
            <p:extLst>
              <p:ext uri="{D42A27DB-BD31-4B8C-83A1-F6EECF244321}">
                <p14:modId xmlns:p14="http://schemas.microsoft.com/office/powerpoint/2010/main" val="1698645412"/>
              </p:ext>
            </p:extLst>
          </p:nvPr>
        </p:nvGraphicFramePr>
        <p:xfrm>
          <a:off x="377190" y="2994660"/>
          <a:ext cx="3278735" cy="3268980"/>
        </p:xfrm>
        <a:graphic>
          <a:graphicData uri="http://schemas.openxmlformats.org/drawingml/2006/chart">
            <c:chart xmlns:c="http://schemas.openxmlformats.org/drawingml/2006/chart" xmlns:r="http://schemas.openxmlformats.org/officeDocument/2006/relationships" r:id="rId3"/>
          </a:graphicData>
        </a:graphic>
      </p:graphicFrame>
      <p:sp>
        <p:nvSpPr>
          <p:cNvPr id="10" name="Right Arrow 9">
            <a:extLst>
              <a:ext uri="{FF2B5EF4-FFF2-40B4-BE49-F238E27FC236}">
                <a16:creationId xmlns:a16="http://schemas.microsoft.com/office/drawing/2014/main" id="{481206DF-AE72-B14F-A528-BBAB4F40557C}"/>
              </a:ext>
            </a:extLst>
          </p:cNvPr>
          <p:cNvSpPr/>
          <p:nvPr/>
        </p:nvSpPr>
        <p:spPr>
          <a:xfrm>
            <a:off x="3752295" y="4315035"/>
            <a:ext cx="750519" cy="502276"/>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240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AsOne/>
      </p:bldGraphic>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464134"/>
            <a:ext cx="5794125" cy="1754326"/>
          </a:xfrm>
          <a:prstGeom prst="rect">
            <a:avLst/>
          </a:prstGeom>
          <a:noFill/>
        </p:spPr>
        <p:txBody>
          <a:bodyPr wrap="square" rtlCol="0" anchor="ctr">
            <a:spAutoFit/>
          </a:bodyPr>
          <a:lstStyle/>
          <a:p>
            <a:r>
              <a:rPr lang="en-US" altLang="ko-KR" sz="5400" dirty="0">
                <a:solidFill>
                  <a:schemeClr val="bg1"/>
                </a:solidFill>
                <a:cs typeface="Arial" pitchFamily="34" charset="0"/>
              </a:rPr>
              <a:t>Classification Models</a:t>
            </a:r>
          </a:p>
        </p:txBody>
      </p:sp>
      <p:grpSp>
        <p:nvGrpSpPr>
          <p:cNvPr id="20" name="Group 19">
            <a:extLst>
              <a:ext uri="{FF2B5EF4-FFF2-40B4-BE49-F238E27FC236}">
                <a16:creationId xmlns:a16="http://schemas.microsoft.com/office/drawing/2014/main" id="{26576556-320B-654F-9F5C-7EA58B0E74E5}"/>
              </a:ext>
            </a:extLst>
          </p:cNvPr>
          <p:cNvGrpSpPr/>
          <p:nvPr/>
        </p:nvGrpSpPr>
        <p:grpSpPr>
          <a:xfrm>
            <a:off x="563886" y="2864196"/>
            <a:ext cx="8066485" cy="2604449"/>
            <a:chOff x="1032934" y="3149601"/>
            <a:chExt cx="8032046" cy="2604449"/>
          </a:xfrm>
        </p:grpSpPr>
        <p:sp>
          <p:nvSpPr>
            <p:cNvPr id="5" name="Rectangle 4">
              <a:extLst>
                <a:ext uri="{FF2B5EF4-FFF2-40B4-BE49-F238E27FC236}">
                  <a16:creationId xmlns:a16="http://schemas.microsoft.com/office/drawing/2014/main" id="{F7BD1BA9-F1D1-8C44-A1C4-00C39FCDA99D}"/>
                </a:ext>
              </a:extLst>
            </p:cNvPr>
            <p:cNvSpPr/>
            <p:nvPr/>
          </p:nvSpPr>
          <p:spPr>
            <a:xfrm>
              <a:off x="3784016" y="3826112"/>
              <a:ext cx="2950908" cy="1185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Binary Classification Model</a:t>
              </a:r>
            </a:p>
          </p:txBody>
        </p:sp>
        <p:sp>
          <p:nvSpPr>
            <p:cNvPr id="7" name="Rectangle 6">
              <a:extLst>
                <a:ext uri="{FF2B5EF4-FFF2-40B4-BE49-F238E27FC236}">
                  <a16:creationId xmlns:a16="http://schemas.microsoft.com/office/drawing/2014/main" id="{DF233657-FF86-8D47-BBF9-CBFD762BF09E}"/>
                </a:ext>
              </a:extLst>
            </p:cNvPr>
            <p:cNvSpPr/>
            <p:nvPr/>
          </p:nvSpPr>
          <p:spPr>
            <a:xfrm>
              <a:off x="7320845" y="3149601"/>
              <a:ext cx="1744135" cy="97156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Successful</a:t>
              </a:r>
            </a:p>
            <a:p>
              <a:pPr algn="ctr"/>
              <a:r>
                <a:rPr lang="en-US" dirty="0"/>
                <a:t>(Positive)</a:t>
              </a:r>
            </a:p>
          </p:txBody>
        </p:sp>
        <p:sp>
          <p:nvSpPr>
            <p:cNvPr id="8" name="Rectangle 7">
              <a:extLst>
                <a:ext uri="{FF2B5EF4-FFF2-40B4-BE49-F238E27FC236}">
                  <a16:creationId xmlns:a16="http://schemas.microsoft.com/office/drawing/2014/main" id="{CE106EF0-00F2-A843-8BCC-AF44147D141A}"/>
                </a:ext>
              </a:extLst>
            </p:cNvPr>
            <p:cNvSpPr/>
            <p:nvPr/>
          </p:nvSpPr>
          <p:spPr>
            <a:xfrm>
              <a:off x="7305581" y="4839650"/>
              <a:ext cx="1744135" cy="914400"/>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en-US" dirty="0"/>
                <a:t>Unsuccessful</a:t>
              </a:r>
            </a:p>
            <a:p>
              <a:pPr algn="ctr"/>
              <a:r>
                <a:rPr lang="en-US" dirty="0"/>
                <a:t>(Negative)</a:t>
              </a:r>
            </a:p>
          </p:txBody>
        </p:sp>
        <p:sp>
          <p:nvSpPr>
            <p:cNvPr id="9" name="Oval 8">
              <a:extLst>
                <a:ext uri="{FF2B5EF4-FFF2-40B4-BE49-F238E27FC236}">
                  <a16:creationId xmlns:a16="http://schemas.microsoft.com/office/drawing/2014/main" id="{732B507C-57CB-2042-B4F5-4C119F5B1C43}"/>
                </a:ext>
              </a:extLst>
            </p:cNvPr>
            <p:cNvSpPr/>
            <p:nvPr/>
          </p:nvSpPr>
          <p:spPr>
            <a:xfrm>
              <a:off x="1032934" y="3398955"/>
              <a:ext cx="2195688" cy="203964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Population of Opportunities</a:t>
              </a:r>
            </a:p>
          </p:txBody>
        </p:sp>
        <p:cxnSp>
          <p:nvCxnSpPr>
            <p:cNvPr id="11" name="Straight Arrow Connector 10">
              <a:extLst>
                <a:ext uri="{FF2B5EF4-FFF2-40B4-BE49-F238E27FC236}">
                  <a16:creationId xmlns:a16="http://schemas.microsoft.com/office/drawing/2014/main" id="{9DB3AF68-D74F-414C-B8C9-0707B500B390}"/>
                </a:ext>
              </a:extLst>
            </p:cNvPr>
            <p:cNvCxnSpPr>
              <a:cxnSpLocks/>
              <a:stCxn id="5" idx="3"/>
              <a:endCxn id="7" idx="1"/>
            </p:cNvCxnSpPr>
            <p:nvPr/>
          </p:nvCxnSpPr>
          <p:spPr>
            <a:xfrm flipV="1">
              <a:off x="6734924" y="3635382"/>
              <a:ext cx="585921" cy="7833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BF2290-CE2A-0F49-9C72-B6BE2CE069C4}"/>
                </a:ext>
              </a:extLst>
            </p:cNvPr>
            <p:cNvCxnSpPr>
              <a:cxnSpLocks/>
              <a:stCxn id="5" idx="3"/>
              <a:endCxn id="8" idx="1"/>
            </p:cNvCxnSpPr>
            <p:nvPr/>
          </p:nvCxnSpPr>
          <p:spPr>
            <a:xfrm>
              <a:off x="6734924" y="4418779"/>
              <a:ext cx="570657" cy="8780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BEE3DE-5E5B-AA44-9847-C88718358E09}"/>
                </a:ext>
              </a:extLst>
            </p:cNvPr>
            <p:cNvCxnSpPr>
              <a:cxnSpLocks/>
              <a:stCxn id="9" idx="6"/>
              <a:endCxn id="5" idx="1"/>
            </p:cNvCxnSpPr>
            <p:nvPr/>
          </p:nvCxnSpPr>
          <p:spPr>
            <a:xfrm>
              <a:off x="3228622" y="4418778"/>
              <a:ext cx="555394"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2116C2A-B8D0-8A42-840F-2BF5FEDE06DE}"/>
              </a:ext>
            </a:extLst>
          </p:cNvPr>
          <p:cNvSpPr txBox="1"/>
          <p:nvPr/>
        </p:nvSpPr>
        <p:spPr>
          <a:xfrm>
            <a:off x="3264973" y="4972393"/>
            <a:ext cx="3050900" cy="1200329"/>
          </a:xfrm>
          <a:prstGeom prst="rect">
            <a:avLst/>
          </a:prstGeom>
          <a:noFill/>
        </p:spPr>
        <p:txBody>
          <a:bodyPr wrap="none" rtlCol="0">
            <a:spAutoFit/>
          </a:bodyPr>
          <a:lstStyle/>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AU" dirty="0"/>
              <a:t>Support Vector Machines</a:t>
            </a:r>
          </a:p>
          <a:p>
            <a:pPr marL="285750" indent="-285750">
              <a:buFont typeface="Arial" panose="020B0604020202020204" pitchFamily="34" charset="0"/>
              <a:buChar char="•"/>
            </a:pPr>
            <a:r>
              <a:rPr lang="en-US" dirty="0"/>
              <a:t>Random Forest</a:t>
            </a:r>
          </a:p>
          <a:p>
            <a:pPr marL="285750" indent="-285750">
              <a:buFont typeface="Arial" panose="020B0604020202020204" pitchFamily="34" charset="0"/>
              <a:buChar char="•"/>
            </a:pPr>
            <a:r>
              <a:rPr lang="en-US" dirty="0"/>
              <a:t>Deep Neural Network</a:t>
            </a:r>
          </a:p>
        </p:txBody>
      </p:sp>
    </p:spTree>
    <p:extLst>
      <p:ext uri="{BB962C8B-B14F-4D97-AF65-F5344CB8AC3E}">
        <p14:creationId xmlns:p14="http://schemas.microsoft.com/office/powerpoint/2010/main" val="423802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6663" y="879632"/>
            <a:ext cx="5794125" cy="923330"/>
          </a:xfrm>
          <a:prstGeom prst="rect">
            <a:avLst/>
          </a:prstGeom>
          <a:noFill/>
        </p:spPr>
        <p:txBody>
          <a:bodyPr wrap="square" rtlCol="0" anchor="ctr">
            <a:spAutoFit/>
          </a:bodyPr>
          <a:lstStyle/>
          <a:p>
            <a:r>
              <a:rPr lang="en-AU" sz="5400" dirty="0"/>
              <a:t>Evaluation Metrics</a:t>
            </a:r>
            <a:endParaRPr lang="en-US" altLang="ko-KR" sz="5400" dirty="0">
              <a:solidFill>
                <a:schemeClr val="bg1"/>
              </a:solidFill>
              <a:cs typeface="Arial" pitchFamily="34" charset="0"/>
            </a:endParaRPr>
          </a:p>
        </p:txBody>
      </p:sp>
      <p:grpSp>
        <p:nvGrpSpPr>
          <p:cNvPr id="4" name="Group 3">
            <a:extLst>
              <a:ext uri="{FF2B5EF4-FFF2-40B4-BE49-F238E27FC236}">
                <a16:creationId xmlns:a16="http://schemas.microsoft.com/office/drawing/2014/main" id="{DD12C3E3-AB33-264B-9E0D-7D31AF490DB2}"/>
              </a:ext>
            </a:extLst>
          </p:cNvPr>
          <p:cNvGrpSpPr/>
          <p:nvPr/>
        </p:nvGrpSpPr>
        <p:grpSpPr>
          <a:xfrm>
            <a:off x="3725533" y="3381910"/>
            <a:ext cx="6786437" cy="2022265"/>
            <a:chOff x="3039733" y="4377023"/>
            <a:chExt cx="6786437" cy="2022265"/>
          </a:xfrm>
        </p:grpSpPr>
        <p:pic>
          <p:nvPicPr>
            <p:cNvPr id="3" name="Picture 2">
              <a:extLst>
                <a:ext uri="{FF2B5EF4-FFF2-40B4-BE49-F238E27FC236}">
                  <a16:creationId xmlns:a16="http://schemas.microsoft.com/office/drawing/2014/main" id="{79D7AC47-AD02-5B48-8968-1ECCFBBF8A3F}"/>
                </a:ext>
              </a:extLst>
            </p:cNvPr>
            <p:cNvPicPr>
              <a:picLocks noChangeAspect="1"/>
            </p:cNvPicPr>
            <p:nvPr/>
          </p:nvPicPr>
          <p:blipFill>
            <a:blip r:embed="rId2"/>
            <a:stretch>
              <a:fillRect/>
            </a:stretch>
          </p:blipFill>
          <p:spPr>
            <a:xfrm>
              <a:off x="6439678" y="4377023"/>
              <a:ext cx="3386492" cy="2022265"/>
            </a:xfrm>
            <a:prstGeom prst="rect">
              <a:avLst/>
            </a:prstGeom>
          </p:spPr>
        </p:pic>
        <p:pic>
          <p:nvPicPr>
            <p:cNvPr id="1026" name="Picture 2" descr="Tensorflow Precision / Recall / F1 score and Confusion matrix - Stack  Overflow">
              <a:extLst>
                <a:ext uri="{FF2B5EF4-FFF2-40B4-BE49-F238E27FC236}">
                  <a16:creationId xmlns:a16="http://schemas.microsoft.com/office/drawing/2014/main" id="{7B7C74DA-D0E5-D445-8E9F-1327B21437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823"/>
            <a:stretch/>
          </p:blipFill>
          <p:spPr bwMode="auto">
            <a:xfrm>
              <a:off x="3039733" y="4617720"/>
              <a:ext cx="2607984" cy="178156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3E1BB3EB-1F76-7743-8629-25F0DFA7056A}"/>
              </a:ext>
            </a:extLst>
          </p:cNvPr>
          <p:cNvSpPr txBox="1"/>
          <p:nvPr/>
        </p:nvSpPr>
        <p:spPr>
          <a:xfrm>
            <a:off x="1113843" y="3095851"/>
            <a:ext cx="1819729"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dirty="0"/>
              <a:t>Accuracy</a:t>
            </a:r>
          </a:p>
          <a:p>
            <a:endParaRPr lang="en-US" dirty="0"/>
          </a:p>
          <a:p>
            <a:pPr marL="285750" indent="-285750">
              <a:buFont typeface="Arial" panose="020B0604020202020204" pitchFamily="34" charset="0"/>
              <a:buChar char="•"/>
            </a:pPr>
            <a:r>
              <a:rPr lang="en-US" dirty="0"/>
              <a:t>Precision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Recall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F1 measures</a:t>
            </a:r>
          </a:p>
        </p:txBody>
      </p:sp>
    </p:spTree>
    <p:extLst>
      <p:ext uri="{BB962C8B-B14F-4D97-AF65-F5344CB8AC3E}">
        <p14:creationId xmlns:p14="http://schemas.microsoft.com/office/powerpoint/2010/main" val="130847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93B233-7F82-F448-A57C-2D5BAF6640B9}"/>
              </a:ext>
            </a:extLst>
          </p:cNvPr>
          <p:cNvSpPr>
            <a:spLocks noGrp="1"/>
          </p:cNvSpPr>
          <p:nvPr>
            <p:ph type="body" sz="quarter" idx="10"/>
          </p:nvPr>
        </p:nvSpPr>
        <p:spPr>
          <a:xfrm>
            <a:off x="1123461" y="348364"/>
            <a:ext cx="9945078" cy="707887"/>
          </a:xfrm>
        </p:spPr>
        <p:txBody>
          <a:bodyPr/>
          <a:lstStyle/>
          <a:p>
            <a:r>
              <a:rPr lang="en-US" dirty="0"/>
              <a:t>Logistic Regression</a:t>
            </a:r>
          </a:p>
        </p:txBody>
      </p:sp>
      <p:grpSp>
        <p:nvGrpSpPr>
          <p:cNvPr id="3" name="Group 2">
            <a:extLst>
              <a:ext uri="{FF2B5EF4-FFF2-40B4-BE49-F238E27FC236}">
                <a16:creationId xmlns:a16="http://schemas.microsoft.com/office/drawing/2014/main" id="{A281A8EE-FF2E-024E-BC37-E489F77B8737}"/>
              </a:ext>
            </a:extLst>
          </p:cNvPr>
          <p:cNvGrpSpPr/>
          <p:nvPr/>
        </p:nvGrpSpPr>
        <p:grpSpPr>
          <a:xfrm>
            <a:off x="502242" y="1379417"/>
            <a:ext cx="7955959" cy="1323439"/>
            <a:chOff x="5529030" y="860119"/>
            <a:chExt cx="5404198" cy="1323439"/>
          </a:xfrm>
        </p:grpSpPr>
        <p:sp>
          <p:nvSpPr>
            <p:cNvPr id="4" name="TextBox 3">
              <a:extLst>
                <a:ext uri="{FF2B5EF4-FFF2-40B4-BE49-F238E27FC236}">
                  <a16:creationId xmlns:a16="http://schemas.microsoft.com/office/drawing/2014/main" id="{8E655C98-24CF-6543-853B-3BF3CFEBD17E}"/>
                </a:ext>
              </a:extLst>
            </p:cNvPr>
            <p:cNvSpPr txBox="1"/>
            <p:nvPr/>
          </p:nvSpPr>
          <p:spPr>
            <a:xfrm>
              <a:off x="5529030" y="967841"/>
              <a:ext cx="514184"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5EBEE4"/>
                  </a:solidFill>
                  <a:effectLst/>
                  <a:uLnTx/>
                  <a:uFillTx/>
                  <a:latin typeface="Arial"/>
                  <a:ea typeface="Arial Unicode MS"/>
                  <a:cs typeface="Arial" pitchFamily="34" charset="0"/>
                </a:rPr>
                <a:t>01</a:t>
              </a:r>
              <a:endParaRPr kumimoji="0" lang="ko-KR" altLang="en-US" sz="4000" b="1" i="0" u="none" strike="noStrike" kern="1200" cap="none" spc="0" normalizeH="0" baseline="0" noProof="0" dirty="0">
                <a:ln>
                  <a:noFill/>
                </a:ln>
                <a:solidFill>
                  <a:srgbClr val="5EBEE4"/>
                </a:solidFill>
                <a:effectLst/>
                <a:uLnTx/>
                <a:uFillTx/>
                <a:latin typeface="Arial"/>
                <a:ea typeface="Arial Unicode MS"/>
                <a:cs typeface="Arial" pitchFamily="34" charset="0"/>
              </a:endParaRPr>
            </a:p>
          </p:txBody>
        </p:sp>
        <p:grpSp>
          <p:nvGrpSpPr>
            <p:cNvPr id="5" name="Group 13">
              <a:extLst>
                <a:ext uri="{FF2B5EF4-FFF2-40B4-BE49-F238E27FC236}">
                  <a16:creationId xmlns:a16="http://schemas.microsoft.com/office/drawing/2014/main" id="{35222AE8-C615-4845-81E1-7DADFA685637}"/>
                </a:ext>
              </a:extLst>
            </p:cNvPr>
            <p:cNvGrpSpPr/>
            <p:nvPr/>
          </p:nvGrpSpPr>
          <p:grpSpPr>
            <a:xfrm>
              <a:off x="6206299" y="860119"/>
              <a:ext cx="4726929" cy="1323439"/>
              <a:chOff x="3009762" y="4283314"/>
              <a:chExt cx="2475669" cy="1323439"/>
            </a:xfrm>
          </p:grpSpPr>
          <p:sp>
            <p:nvSpPr>
              <p:cNvPr id="6" name="TextBox 5">
                <a:extLst>
                  <a:ext uri="{FF2B5EF4-FFF2-40B4-BE49-F238E27FC236}">
                    <a16:creationId xmlns:a16="http://schemas.microsoft.com/office/drawing/2014/main" id="{EEE398A0-935F-F94D-97E8-9804ED668CAD}"/>
                  </a:ext>
                </a:extLst>
              </p:cNvPr>
              <p:cNvSpPr txBox="1"/>
              <p:nvPr/>
            </p:nvSpPr>
            <p:spPr>
              <a:xfrm>
                <a:off x="3009762" y="4621868"/>
                <a:ext cx="2475669" cy="984885"/>
              </a:xfrm>
              <a:prstGeom prst="rect">
                <a:avLst/>
              </a:prstGeom>
              <a:noFill/>
            </p:spPr>
            <p:txBody>
              <a:bodyPr wrap="square" rtlCol="0">
                <a:spAutoFit/>
              </a:bodyPr>
              <a:lstStyle/>
              <a:p>
                <a:pPr marL="171450" indent="-171450">
                  <a:buFont typeface="Courier New" panose="02070309020205020404" pitchFamily="49" charset="0"/>
                  <a:buChar char="o"/>
                </a:pPr>
                <a:r>
                  <a:rPr lang="en-CA" sz="1200" dirty="0">
                    <a:solidFill>
                      <a:srgbClr val="000000"/>
                    </a:solidFill>
                    <a:latin typeface="Arial" panose="020B0604020202020204" pitchFamily="34" charset="0"/>
                  </a:rPr>
                  <a:t>High interpretability</a:t>
                </a:r>
              </a:p>
              <a:p>
                <a:r>
                  <a:rPr lang="en-CA" sz="1200" dirty="0">
                    <a:solidFill>
                      <a:srgbClr val="000000"/>
                    </a:solidFill>
                    <a:latin typeface="Arial" panose="020B0604020202020204" pitchFamily="34" charset="0"/>
                  </a:rPr>
                  <a:t>    Can efficiently describe the relationship between a dependent binary class and the parameters</a:t>
                </a:r>
              </a:p>
              <a:p>
                <a:pPr marL="171450" lvl="0" indent="-171450" defTabSz="914286">
                  <a:spcBef>
                    <a:spcPts val="600"/>
                  </a:spcBef>
                  <a:buFont typeface="Courier New" panose="02070309020205020404" pitchFamily="49" charset="0"/>
                  <a:buChar char="o"/>
                </a:pPr>
                <a:r>
                  <a:rPr lang="en-CA" sz="1200" dirty="0">
                    <a:solidFill>
                      <a:srgbClr val="000000"/>
                    </a:solidFill>
                    <a:latin typeface="Arial" panose="020B0604020202020204" pitchFamily="34" charset="0"/>
                  </a:rPr>
                  <a:t>Examine the Significance of the Features</a:t>
                </a:r>
              </a:p>
              <a:p>
                <a:pPr marL="171450" indent="-171450">
                  <a:spcBef>
                    <a:spcPts val="600"/>
                  </a:spcBef>
                  <a:buFont typeface="Courier New" panose="02070309020205020404" pitchFamily="49" charset="0"/>
                  <a:buChar char="o"/>
                </a:pPr>
                <a:r>
                  <a:rPr lang="en-CA" sz="1200" dirty="0">
                    <a:solidFill>
                      <a:srgbClr val="000000"/>
                    </a:solidFill>
                    <a:latin typeface="Arial" panose="020B0604020202020204" pitchFamily="34" charset="0"/>
                  </a:rPr>
                  <a:t>Give a baseline metric for our latter models</a:t>
                </a:r>
                <a:endParaRPr lang="en-US" sz="1200" dirty="0">
                  <a:solidFill>
                    <a:srgbClr val="000000"/>
                  </a:solidFill>
                  <a:latin typeface="Arial" panose="020B0604020202020204" pitchFamily="34" charset="0"/>
                </a:endParaRPr>
              </a:p>
            </p:txBody>
          </p:sp>
          <p:sp>
            <p:nvSpPr>
              <p:cNvPr id="7" name="TextBox 6">
                <a:extLst>
                  <a:ext uri="{FF2B5EF4-FFF2-40B4-BE49-F238E27FC236}">
                    <a16:creationId xmlns:a16="http://schemas.microsoft.com/office/drawing/2014/main" id="{1FA341CF-CEA3-7E4B-95BC-AB407A7FAC6B}"/>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Why LR first?</a:t>
                </a:r>
                <a:endParaRPr lang="ko-KR" altLang="en-US" sz="1600" b="1" dirty="0">
                  <a:solidFill>
                    <a:prstClr val="black">
                      <a:lumMod val="75000"/>
                      <a:lumOff val="25000"/>
                    </a:prstClr>
                  </a:solidFill>
                  <a:latin typeface="Arial"/>
                  <a:ea typeface="Arial Unicode MS"/>
                  <a:cs typeface="Arial" pitchFamily="34" charset="0"/>
                </a:endParaRPr>
              </a:p>
            </p:txBody>
          </p:sp>
        </p:grpSp>
      </p:grpSp>
      <p:grpSp>
        <p:nvGrpSpPr>
          <p:cNvPr id="10" name="Group 13">
            <a:extLst>
              <a:ext uri="{FF2B5EF4-FFF2-40B4-BE49-F238E27FC236}">
                <a16:creationId xmlns:a16="http://schemas.microsoft.com/office/drawing/2014/main" id="{9F051B8B-05BE-5548-8DD5-CE1219A90092}"/>
              </a:ext>
            </a:extLst>
          </p:cNvPr>
          <p:cNvGrpSpPr/>
          <p:nvPr/>
        </p:nvGrpSpPr>
        <p:grpSpPr>
          <a:xfrm>
            <a:off x="1499305" y="3031828"/>
            <a:ext cx="5627888" cy="1354217"/>
            <a:chOff x="3009762" y="4283314"/>
            <a:chExt cx="1904855" cy="1354217"/>
          </a:xfrm>
        </p:grpSpPr>
        <p:sp>
          <p:nvSpPr>
            <p:cNvPr id="11" name="TextBox 10">
              <a:extLst>
                <a:ext uri="{FF2B5EF4-FFF2-40B4-BE49-F238E27FC236}">
                  <a16:creationId xmlns:a16="http://schemas.microsoft.com/office/drawing/2014/main" id="{1A3F48FB-9D6C-C64B-B8D2-E33D9C364661}"/>
                </a:ext>
              </a:extLst>
            </p:cNvPr>
            <p:cNvSpPr txBox="1"/>
            <p:nvPr/>
          </p:nvSpPr>
          <p:spPr>
            <a:xfrm>
              <a:off x="3009762" y="4621868"/>
              <a:ext cx="1904855" cy="1015663"/>
            </a:xfrm>
            <a:prstGeom prst="rect">
              <a:avLst/>
            </a:prstGeom>
            <a:noFill/>
          </p:spPr>
          <p:txBody>
            <a:bodyPr wrap="square" rtlCol="0">
              <a:spAutoFit/>
            </a:bodyPr>
            <a:lstStyle/>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Base (14 variables), additional (3 variables) and cross-features (3 variables)</a:t>
              </a:r>
            </a:p>
            <a:p>
              <a:pPr marL="171450" indent="-171450">
                <a:buFont typeface="Courier New" panose="02070309020205020404" pitchFamily="49" charset="0"/>
                <a:buChar char="o"/>
              </a:pPr>
              <a:r>
                <a:rPr lang="en-US" sz="1200" dirty="0">
                  <a:solidFill>
                    <a:srgbClr val="00B0F0"/>
                  </a:solidFill>
                  <a:latin typeface="Arial" panose="020B0604020202020204" pitchFamily="34" charset="0"/>
                </a:rPr>
                <a:t>Dataset 1</a:t>
              </a:r>
              <a:r>
                <a:rPr lang="en-US" sz="1200" dirty="0">
                  <a:solidFill>
                    <a:srgbClr val="000000"/>
                  </a:solidFill>
                  <a:latin typeface="Arial" panose="020B0604020202020204" pitchFamily="34" charset="0"/>
                </a:rPr>
                <a:t>: Base</a:t>
              </a:r>
            </a:p>
            <a:p>
              <a:pPr marL="171450" indent="-171450">
                <a:buFont typeface="Courier New" panose="02070309020205020404" pitchFamily="49" charset="0"/>
                <a:buChar char="o"/>
              </a:pPr>
              <a:r>
                <a:rPr lang="en-US" sz="1200" dirty="0">
                  <a:solidFill>
                    <a:schemeClr val="accent6"/>
                  </a:solidFill>
                  <a:latin typeface="Arial" panose="020B0604020202020204" pitchFamily="34" charset="0"/>
                </a:rPr>
                <a:t>Dataset 2</a:t>
              </a:r>
              <a:r>
                <a:rPr lang="en-US" sz="1200" dirty="0">
                  <a:solidFill>
                    <a:srgbClr val="000000"/>
                  </a:solidFill>
                  <a:latin typeface="Arial" panose="020B0604020202020204" pitchFamily="34" charset="0"/>
                </a:rPr>
                <a:t>: Base + additional</a:t>
              </a:r>
            </a:p>
            <a:p>
              <a:pPr marL="171450" indent="-171450">
                <a:buFont typeface="Courier New" panose="02070309020205020404" pitchFamily="49" charset="0"/>
                <a:buChar char="o"/>
              </a:pPr>
              <a:r>
                <a:rPr lang="en-US" sz="1200" dirty="0">
                  <a:solidFill>
                    <a:srgbClr val="FFC000"/>
                  </a:solidFill>
                  <a:latin typeface="Arial" panose="020B0604020202020204" pitchFamily="34" charset="0"/>
                </a:rPr>
                <a:t>Dataset 3</a:t>
              </a:r>
              <a:r>
                <a:rPr lang="en-US" sz="1200" dirty="0">
                  <a:solidFill>
                    <a:srgbClr val="000000"/>
                  </a:solidFill>
                  <a:latin typeface="Arial" panose="020B0604020202020204" pitchFamily="34" charset="0"/>
                </a:rPr>
                <a:t>: Base + cross-features</a:t>
              </a:r>
            </a:p>
            <a:p>
              <a:pPr marL="171450" indent="-171450">
                <a:buFont typeface="Courier New" panose="02070309020205020404" pitchFamily="49" charset="0"/>
                <a:buChar char="o"/>
              </a:pPr>
              <a:r>
                <a:rPr lang="en-US" sz="1200" dirty="0">
                  <a:solidFill>
                    <a:srgbClr val="FF0000"/>
                  </a:solidFill>
                  <a:latin typeface="Arial" panose="020B0604020202020204" pitchFamily="34" charset="0"/>
                </a:rPr>
                <a:t>Dataset 4</a:t>
              </a:r>
              <a:r>
                <a:rPr lang="en-US" sz="1200" dirty="0">
                  <a:latin typeface="Arial" panose="020B0604020202020204" pitchFamily="34" charset="0"/>
                </a:rPr>
                <a:t>: Base + additional + cross-features</a:t>
              </a:r>
              <a:endParaRPr lang="en-US" sz="1200" dirty="0">
                <a:solidFill>
                  <a:srgbClr val="FF0000"/>
                </a:solidFill>
                <a:latin typeface="Arial" panose="020B0604020202020204" pitchFamily="34" charset="0"/>
              </a:endParaRPr>
            </a:p>
          </p:txBody>
        </p:sp>
        <p:sp>
          <p:nvSpPr>
            <p:cNvPr id="12" name="TextBox 11">
              <a:extLst>
                <a:ext uri="{FF2B5EF4-FFF2-40B4-BE49-F238E27FC236}">
                  <a16:creationId xmlns:a16="http://schemas.microsoft.com/office/drawing/2014/main" id="{F7EC9BAC-92C5-C34E-91F1-DDD5CE03E7CF}"/>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Evaluation method</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13" name="TextBox 12">
            <a:extLst>
              <a:ext uri="{FF2B5EF4-FFF2-40B4-BE49-F238E27FC236}">
                <a16:creationId xmlns:a16="http://schemas.microsoft.com/office/drawing/2014/main" id="{7E02482D-EDD5-D744-BC1F-2874F59E7301}"/>
              </a:ext>
            </a:extLst>
          </p:cNvPr>
          <p:cNvSpPr txBox="1"/>
          <p:nvPr/>
        </p:nvSpPr>
        <p:spPr>
          <a:xfrm>
            <a:off x="502242" y="3101078"/>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4CD6B0"/>
                </a:solidFill>
                <a:effectLst/>
                <a:uLnTx/>
                <a:uFillTx/>
                <a:latin typeface="Arial"/>
                <a:ea typeface="Arial Unicode MS"/>
                <a:cs typeface="Arial" pitchFamily="34" charset="0"/>
              </a:rPr>
              <a:t>02</a:t>
            </a:r>
            <a:endParaRPr kumimoji="0" lang="ko-KR" altLang="en-US" sz="4000" b="1" i="0" u="none" strike="noStrike" kern="1200" cap="none" spc="0" normalizeH="0" baseline="0" noProof="0" dirty="0">
              <a:ln>
                <a:noFill/>
              </a:ln>
              <a:solidFill>
                <a:srgbClr val="4CD6B0"/>
              </a:solidFill>
              <a:effectLst/>
              <a:uLnTx/>
              <a:uFillTx/>
              <a:latin typeface="Arial"/>
              <a:ea typeface="Arial Unicode MS"/>
              <a:cs typeface="Arial" pitchFamily="34" charset="0"/>
            </a:endParaRPr>
          </a:p>
        </p:txBody>
      </p:sp>
      <p:grpSp>
        <p:nvGrpSpPr>
          <p:cNvPr id="16" name="Group 13">
            <a:extLst>
              <a:ext uri="{FF2B5EF4-FFF2-40B4-BE49-F238E27FC236}">
                <a16:creationId xmlns:a16="http://schemas.microsoft.com/office/drawing/2014/main" id="{7C5F8DDE-5A0B-CC43-B547-3927F0A17445}"/>
              </a:ext>
            </a:extLst>
          </p:cNvPr>
          <p:cNvGrpSpPr/>
          <p:nvPr/>
        </p:nvGrpSpPr>
        <p:grpSpPr>
          <a:xfrm>
            <a:off x="1499305" y="4715017"/>
            <a:ext cx="5354386" cy="800219"/>
            <a:chOff x="3009762" y="4283314"/>
            <a:chExt cx="1904855" cy="800219"/>
          </a:xfrm>
        </p:grpSpPr>
        <p:sp>
          <p:nvSpPr>
            <p:cNvPr id="17" name="TextBox 16">
              <a:extLst>
                <a:ext uri="{FF2B5EF4-FFF2-40B4-BE49-F238E27FC236}">
                  <a16:creationId xmlns:a16="http://schemas.microsoft.com/office/drawing/2014/main" id="{583DC9C6-6663-D842-BE7D-B01A63135E63}"/>
                </a:ext>
              </a:extLst>
            </p:cNvPr>
            <p:cNvSpPr txBox="1"/>
            <p:nvPr/>
          </p:nvSpPr>
          <p:spPr>
            <a:xfrm>
              <a:off x="3009762" y="4621868"/>
              <a:ext cx="1904855" cy="461665"/>
            </a:xfrm>
            <a:prstGeom prst="rect">
              <a:avLst/>
            </a:prstGeom>
            <a:noFill/>
          </p:spPr>
          <p:txBody>
            <a:bodyPr wrap="square" rtlCol="0">
              <a:spAutoFit/>
            </a:bodyPr>
            <a:lstStyle/>
            <a:p>
              <a:pPr marL="171450" indent="-171450">
                <a:buFont typeface="Courier New" panose="02070309020205020404" pitchFamily="49" charset="0"/>
                <a:buChar char="o"/>
              </a:pPr>
              <a:r>
                <a:rPr lang="en-US" sz="1200" b="1" dirty="0">
                  <a:solidFill>
                    <a:srgbClr val="000000"/>
                  </a:solidFill>
                  <a:latin typeface="Arial" panose="020B0604020202020204" pitchFamily="34" charset="0"/>
                </a:rPr>
                <a:t>19</a:t>
              </a:r>
              <a:r>
                <a:rPr lang="en-US" sz="1200" dirty="0">
                  <a:solidFill>
                    <a:srgbClr val="000000"/>
                  </a:solidFill>
                  <a:latin typeface="Arial" panose="020B0604020202020204" pitchFamily="34" charset="0"/>
                </a:rPr>
                <a:t> variables and around 300 features</a:t>
              </a:r>
            </a:p>
            <a:p>
              <a:pPr marL="171450" indent="-171450">
                <a:buFont typeface="Courier New" panose="02070309020205020404" pitchFamily="49" charset="0"/>
                <a:buChar char="o"/>
              </a:pPr>
              <a:r>
                <a:rPr lang="en-US" sz="1200" dirty="0">
                  <a:solidFill>
                    <a:srgbClr val="000000"/>
                  </a:solidFill>
                  <a:latin typeface="Arial" panose="020B0604020202020204" pitchFamily="34" charset="0"/>
                </a:rPr>
                <a:t>Only whose </a:t>
              </a:r>
              <a:r>
                <a:rPr lang="en-US" sz="1200" b="1" dirty="0">
                  <a:solidFill>
                    <a:srgbClr val="000000"/>
                  </a:solidFill>
                  <a:latin typeface="Arial" panose="020B0604020202020204" pitchFamily="34" charset="0"/>
                </a:rPr>
                <a:t>p-value &lt; 0.05 </a:t>
              </a:r>
              <a:r>
                <a:rPr lang="en-US" sz="1200" dirty="0">
                  <a:solidFill>
                    <a:srgbClr val="000000"/>
                  </a:solidFill>
                  <a:latin typeface="Arial" panose="020B0604020202020204" pitchFamily="34" charset="0"/>
                </a:rPr>
                <a:t>are considered as </a:t>
              </a:r>
              <a:r>
                <a:rPr lang="en-US" sz="1200" b="1" dirty="0">
                  <a:solidFill>
                    <a:srgbClr val="000000"/>
                  </a:solidFill>
                  <a:latin typeface="Arial" panose="020B0604020202020204" pitchFamily="34" charset="0"/>
                </a:rPr>
                <a:t>significant features</a:t>
              </a:r>
            </a:p>
          </p:txBody>
        </p:sp>
        <p:sp>
          <p:nvSpPr>
            <p:cNvPr id="18" name="TextBox 17">
              <a:extLst>
                <a:ext uri="{FF2B5EF4-FFF2-40B4-BE49-F238E27FC236}">
                  <a16:creationId xmlns:a16="http://schemas.microsoft.com/office/drawing/2014/main" id="{D88D2B44-535A-7F46-8159-CA023166494A}"/>
                </a:ext>
              </a:extLst>
            </p:cNvPr>
            <p:cNvSpPr txBox="1"/>
            <p:nvPr/>
          </p:nvSpPr>
          <p:spPr>
            <a:xfrm>
              <a:off x="3017859" y="4283314"/>
              <a:ext cx="1888661" cy="338554"/>
            </a:xfrm>
            <a:prstGeom prst="rect">
              <a:avLst/>
            </a:prstGeom>
            <a:noFill/>
          </p:spPr>
          <p:txBody>
            <a:bodyPr wrap="square" rtlCol="0">
              <a:spAutoFit/>
            </a:bodyPr>
            <a:lstStyle/>
            <a:p>
              <a:pPr lvl="0" defTabSz="914286"/>
              <a:r>
                <a:rPr lang="en-US" altLang="ko-KR" sz="1600" b="1" dirty="0">
                  <a:solidFill>
                    <a:prstClr val="black">
                      <a:lumMod val="75000"/>
                      <a:lumOff val="25000"/>
                    </a:prstClr>
                  </a:solidFill>
                  <a:latin typeface="Arial"/>
                  <a:ea typeface="Arial Unicode MS"/>
                  <a:cs typeface="Arial" pitchFamily="34" charset="0"/>
                </a:rPr>
                <a:t>Feature importance</a:t>
              </a:r>
              <a:endParaRPr lang="ko-KR" altLang="en-US" sz="1600" b="1" dirty="0">
                <a:solidFill>
                  <a:prstClr val="black">
                    <a:lumMod val="75000"/>
                    <a:lumOff val="25000"/>
                  </a:prstClr>
                </a:solidFill>
                <a:latin typeface="Arial"/>
                <a:ea typeface="Arial Unicode MS"/>
                <a:cs typeface="Arial" pitchFamily="34" charset="0"/>
              </a:endParaRPr>
            </a:p>
          </p:txBody>
        </p:sp>
      </p:grpSp>
      <p:sp>
        <p:nvSpPr>
          <p:cNvPr id="20" name="TextBox 19">
            <a:extLst>
              <a:ext uri="{FF2B5EF4-FFF2-40B4-BE49-F238E27FC236}">
                <a16:creationId xmlns:a16="http://schemas.microsoft.com/office/drawing/2014/main" id="{C3F2D4A0-3BD5-FC4D-B96F-92BE942CDF06}"/>
              </a:ext>
            </a:extLst>
          </p:cNvPr>
          <p:cNvSpPr txBox="1"/>
          <p:nvPr/>
        </p:nvSpPr>
        <p:spPr>
          <a:xfrm>
            <a:off x="502242" y="4715017"/>
            <a:ext cx="756972" cy="707886"/>
          </a:xfrm>
          <a:prstGeom prst="rect">
            <a:avLst/>
          </a:prstGeom>
          <a:noFill/>
        </p:spPr>
        <p:txBody>
          <a:bodyPr wrap="square" rtlCol="0">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dirty="0">
                <a:ln>
                  <a:noFill/>
                </a:ln>
                <a:solidFill>
                  <a:srgbClr val="98DC56"/>
                </a:solidFill>
                <a:effectLst/>
                <a:uLnTx/>
                <a:uFillTx/>
                <a:latin typeface="Arial"/>
                <a:ea typeface="Arial Unicode MS"/>
                <a:cs typeface="Arial" pitchFamily="34" charset="0"/>
              </a:rPr>
              <a:t>03</a:t>
            </a:r>
            <a:endParaRPr kumimoji="0" lang="ko-KR" altLang="en-US" sz="4000" b="1" i="0" u="none" strike="noStrike" kern="1200" cap="none" spc="0" normalizeH="0" baseline="0" noProof="0" dirty="0">
              <a:ln>
                <a:noFill/>
              </a:ln>
              <a:solidFill>
                <a:srgbClr val="98DC56"/>
              </a:solidFill>
              <a:effectLst/>
              <a:uLnTx/>
              <a:uFillTx/>
              <a:latin typeface="Arial"/>
              <a:ea typeface="Arial Unicode MS"/>
              <a:cs typeface="Arial" pitchFamily="34" charset="0"/>
            </a:endParaRPr>
          </a:p>
        </p:txBody>
      </p:sp>
      <p:graphicFrame>
        <p:nvGraphicFramePr>
          <p:cNvPr id="8" name="Chart 7">
            <a:extLst>
              <a:ext uri="{FF2B5EF4-FFF2-40B4-BE49-F238E27FC236}">
                <a16:creationId xmlns:a16="http://schemas.microsoft.com/office/drawing/2014/main" id="{F541133A-647B-FB4F-A601-B4D78EAE451E}"/>
              </a:ext>
            </a:extLst>
          </p:cNvPr>
          <p:cNvGraphicFramePr/>
          <p:nvPr/>
        </p:nvGraphicFramePr>
        <p:xfrm>
          <a:off x="7367284" y="2468358"/>
          <a:ext cx="3828336" cy="2552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416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765" y="675323"/>
            <a:ext cx="518668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Model selection</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pic>
        <p:nvPicPr>
          <p:cNvPr id="3" name="图片 2" descr="030-graph-8"/>
          <p:cNvPicPr>
            <a:picLocks noChangeAspect="1"/>
          </p:cNvPicPr>
          <p:nvPr/>
        </p:nvPicPr>
        <p:blipFill>
          <a:blip r:embed="rId4"/>
          <a:stretch>
            <a:fillRect/>
          </a:stretch>
        </p:blipFill>
        <p:spPr>
          <a:xfrm>
            <a:off x="156845" y="2940685"/>
            <a:ext cx="1482090" cy="1482090"/>
          </a:xfrm>
          <a:prstGeom prst="rect">
            <a:avLst/>
          </a:prstGeom>
        </p:spPr>
      </p:pic>
      <p:sp>
        <p:nvSpPr>
          <p:cNvPr id="4" name="文本框 3"/>
          <p:cNvSpPr txBox="1"/>
          <p:nvPr/>
        </p:nvSpPr>
        <p:spPr>
          <a:xfrm>
            <a:off x="2172335" y="3261360"/>
            <a:ext cx="8067675" cy="1445260"/>
          </a:xfrm>
          <a:prstGeom prst="rect">
            <a:avLst/>
          </a:prstGeom>
          <a:noFill/>
        </p:spPr>
        <p:txBody>
          <a:bodyPr wrap="square" rtlCol="0">
            <a:spAutoFit/>
          </a:bodyPr>
          <a:lstStyle/>
          <a:p>
            <a:r>
              <a:rPr lang="en-US" altLang="zh-CN" sz="2800" b="1">
                <a:ln/>
                <a:solidFill>
                  <a:schemeClr val="tx1"/>
                </a:solidFill>
                <a:effectLst>
                  <a:outerShdw blurRad="38100" dist="19050" dir="2700000" algn="tl" rotWithShape="0">
                    <a:schemeClr val="dk1">
                      <a:alpha val="40000"/>
                    </a:schemeClr>
                  </a:outerShdw>
                </a:effectLst>
              </a:rPr>
              <a:t>Research Data Set</a:t>
            </a:r>
          </a:p>
          <a:p>
            <a:pPr marL="742950" lvl="1" indent="-285750">
              <a:buFont typeface="Arial" panose="020B0604020202020204" pitchFamily="34" charset="0"/>
              <a:buChar char="•"/>
            </a:pPr>
            <a:r>
              <a:rPr lang="en-US" altLang="zh-CN" sz="2000">
                <a:solidFill>
                  <a:schemeClr val="tx1"/>
                </a:solidFill>
              </a:rPr>
              <a:t>5048 rows</a:t>
            </a:r>
          </a:p>
          <a:p>
            <a:pPr marL="742950" lvl="1" indent="-285750">
              <a:buFont typeface="Arial" panose="020B0604020202020204" pitchFamily="34" charset="0"/>
              <a:buChar char="•"/>
            </a:pPr>
            <a:r>
              <a:rPr lang="en-US" altLang="zh-CN" sz="2000">
                <a:solidFill>
                  <a:schemeClr val="tx1"/>
                </a:solidFill>
              </a:rPr>
              <a:t>15 features</a:t>
            </a:r>
          </a:p>
          <a:p>
            <a:pPr marL="457200" lvl="1" indent="0">
              <a:buNone/>
            </a:pPr>
            <a:endParaRPr lang="en-US" altLang="zh-CN" sz="2000">
              <a:solidFill>
                <a:schemeClr val="tx1"/>
              </a:solidFill>
            </a:endParaRPr>
          </a:p>
        </p:txBody>
      </p:sp>
      <p:grpSp>
        <p:nvGrpSpPr>
          <p:cNvPr id="9" name="组合 8"/>
          <p:cNvGrpSpPr/>
          <p:nvPr/>
        </p:nvGrpSpPr>
        <p:grpSpPr>
          <a:xfrm>
            <a:off x="5001260" y="3853180"/>
            <a:ext cx="1903730" cy="1393825"/>
            <a:chOff x="8809" y="5508"/>
            <a:chExt cx="3385" cy="2700"/>
          </a:xfrm>
        </p:grpSpPr>
        <p:pic>
          <p:nvPicPr>
            <p:cNvPr id="6" name="图片 5" descr="074-curve-arrow-3"/>
            <p:cNvPicPr>
              <a:picLocks noChangeAspect="1"/>
            </p:cNvPicPr>
            <p:nvPr/>
          </p:nvPicPr>
          <p:blipFill>
            <a:blip r:embed="rId5"/>
            <a:stretch>
              <a:fillRect/>
            </a:stretch>
          </p:blipFill>
          <p:spPr>
            <a:xfrm rot="16200000" flipV="1">
              <a:off x="9213" y="5227"/>
              <a:ext cx="2576" cy="3385"/>
            </a:xfrm>
            <a:prstGeom prst="rect">
              <a:avLst/>
            </a:prstGeom>
          </p:spPr>
        </p:pic>
        <p:sp>
          <p:nvSpPr>
            <p:cNvPr id="7" name="文本框 6"/>
            <p:cNvSpPr txBox="1"/>
            <p:nvPr/>
          </p:nvSpPr>
          <p:spPr>
            <a:xfrm>
              <a:off x="9171" y="5508"/>
              <a:ext cx="2914" cy="713"/>
            </a:xfrm>
            <a:prstGeom prst="rect">
              <a:avLst/>
            </a:prstGeom>
            <a:noFill/>
          </p:spPr>
          <p:txBody>
            <a:bodyPr wrap="square" rtlCol="0">
              <a:spAutoFit/>
            </a:bodyPr>
            <a:lstStyle/>
            <a:p>
              <a:r>
                <a:rPr lang="en-US" altLang="zh-CN"/>
                <a:t>Small data set</a:t>
              </a:r>
            </a:p>
          </p:txBody>
        </p:sp>
      </p:grpSp>
      <p:sp>
        <p:nvSpPr>
          <p:cNvPr id="11" name="文本框 10"/>
          <p:cNvSpPr txBox="1"/>
          <p:nvPr/>
        </p:nvSpPr>
        <p:spPr>
          <a:xfrm>
            <a:off x="7252970" y="4617085"/>
            <a:ext cx="4769485" cy="1137285"/>
          </a:xfrm>
          <a:prstGeom prst="rect">
            <a:avLst/>
          </a:prstGeom>
          <a:noFill/>
        </p:spPr>
        <p:txBody>
          <a:bodyPr wrap="square" rtlCol="0">
            <a:spAutoFit/>
          </a:bodyPr>
          <a:lstStyle/>
          <a:p>
            <a:r>
              <a:rPr lang="en-US" altLang="zh-CN" sz="2800" b="1"/>
              <a:t>High bias &amp; Low variance</a:t>
            </a:r>
          </a:p>
          <a:p>
            <a:pPr marL="914400" lvl="1" indent="-457200">
              <a:buFont typeface="Arial" panose="020B0604020202020204" pitchFamily="34" charset="0"/>
              <a:buChar char="•"/>
            </a:pPr>
            <a:r>
              <a:rPr lang="en-US" altLang="zh-CN" sz="2000"/>
              <a:t>SVM</a:t>
            </a:r>
          </a:p>
          <a:p>
            <a:pPr marL="914400" lvl="1" indent="-457200">
              <a:buFont typeface="Arial" panose="020B0604020202020204" pitchFamily="34" charset="0"/>
              <a:buChar char="•"/>
            </a:pPr>
            <a:r>
              <a:rPr lang="en-US" altLang="zh-CN" sz="2000"/>
              <a:t>Naive Byes</a:t>
            </a:r>
          </a:p>
        </p:txBody>
      </p:sp>
    </p:spTree>
    <p:extLst>
      <p:ext uri="{BB962C8B-B14F-4D97-AF65-F5344CB8AC3E}">
        <p14:creationId xmlns:p14="http://schemas.microsoft.com/office/powerpoint/2010/main" val="195499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p:tgtEl>
                                          <p:spTgt spid="11"/>
                                        </p:tgtEl>
                                        <p:attrNameLst>
                                          <p:attrName>ppt_y</p:attrName>
                                        </p:attrNameLst>
                                      </p:cBhvr>
                                      <p:tavLst>
                                        <p:tav tm="0">
                                          <p:val>
                                            <p:strVal val="#ppt_y+#ppt_h*1.125000"/>
                                          </p:val>
                                        </p:tav>
                                        <p:tav tm="100000">
                                          <p:val>
                                            <p:strVal val="#ppt_y"/>
                                          </p:val>
                                        </p:tav>
                                      </p:tavLst>
                                    </p:anim>
                                    <p:animEffect transition="in" filter="wipe(up)">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1135" y="660718"/>
            <a:ext cx="7249795"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SVM &amp; Oversampling</a:t>
            </a:r>
          </a:p>
        </p:txBody>
      </p:sp>
      <p:grpSp>
        <p:nvGrpSpPr>
          <p:cNvPr id="14" name="Group 13"/>
          <p:cNvGrpSpPr/>
          <p:nvPr/>
        </p:nvGrpSpPr>
        <p:grpSpPr>
          <a:xfrm>
            <a:off x="4342743" y="7191000"/>
            <a:ext cx="3187416" cy="576000"/>
            <a:chOff x="6669022" y="3358038"/>
            <a:chExt cx="2401714" cy="576000"/>
          </a:xfrm>
        </p:grpSpPr>
        <p:sp>
          <p:nvSpPr>
            <p:cNvPr id="15" name="Rounded Rectangle 4"/>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anose="020B0604020202020204" pitchFamily="34" charset="0"/>
                </a:rPr>
                <a:t>Limited Resources!</a:t>
              </a:r>
              <a:endParaRPr lang="ko-KR" altLang="en-US" b="1" dirty="0">
                <a:solidFill>
                  <a:schemeClr val="tx1">
                    <a:lumMod val="75000"/>
                    <a:lumOff val="25000"/>
                  </a:schemeClr>
                </a:solidFill>
                <a:cs typeface="Arial" panose="020B0604020202020204" pitchFamily="34" charset="0"/>
              </a:endParaRPr>
            </a:p>
          </p:txBody>
        </p:sp>
      </p:grpSp>
      <p:pic>
        <p:nvPicPr>
          <p:cNvPr id="39" name="Picture 38"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graphicFrame>
        <p:nvGraphicFramePr>
          <p:cNvPr id="3" name="表格 2"/>
          <p:cNvGraphicFramePr/>
          <p:nvPr>
            <p:custDataLst>
              <p:tags r:id="rId1"/>
            </p:custDataLst>
          </p:nvPr>
        </p:nvGraphicFramePr>
        <p:xfrm>
          <a:off x="1715135" y="3489325"/>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dirty="0">
                          <a:solidFill>
                            <a:srgbClr val="000000"/>
                          </a:solidFill>
                          <a:ea typeface="微软雅黑" panose="020B0503020204020204" charset="-122"/>
                          <a:cs typeface="+mn-lt"/>
                        </a:rPr>
                        <a:t>0.6207</a:t>
                      </a:r>
                    </a:p>
                  </a:txBody>
                  <a:tcPr marL="12700" marR="12700" marT="12700" anchor="ctr"/>
                </a:tc>
                <a:tc>
                  <a:txBody>
                    <a:bodyPr/>
                    <a:lstStyle/>
                    <a:p>
                      <a:pPr algn="ctr">
                        <a:buNone/>
                      </a:pPr>
                      <a:r>
                        <a:rPr lang="en-US" altLang="zh-CN" dirty="0"/>
                        <a:t>0.5975</a:t>
                      </a:r>
                    </a:p>
                  </a:txBody>
                  <a:tcPr anchor="ctr"/>
                </a:tc>
                <a:extLst>
                  <a:ext uri="{0D108BD9-81ED-4DB2-BD59-A6C34878D82A}">
                    <a16:rowId xmlns:a16="http://schemas.microsoft.com/office/drawing/2014/main" val="10001"/>
                  </a:ext>
                </a:extLst>
              </a:tr>
            </a:tbl>
          </a:graphicData>
        </a:graphic>
      </p:graphicFrame>
      <p:pic>
        <p:nvPicPr>
          <p:cNvPr id="5" name="图片 4" descr="107-right-arrow-3"/>
          <p:cNvPicPr>
            <a:picLocks noChangeAspect="1"/>
          </p:cNvPicPr>
          <p:nvPr/>
        </p:nvPicPr>
        <p:blipFill>
          <a:blip r:embed="rId5"/>
          <a:stretch>
            <a:fillRect/>
          </a:stretch>
        </p:blipFill>
        <p:spPr>
          <a:xfrm rot="5400000">
            <a:off x="9540240" y="4752975"/>
            <a:ext cx="645160" cy="645160"/>
          </a:xfrm>
          <a:prstGeom prst="rect">
            <a:avLst/>
          </a:prstGeom>
        </p:spPr>
      </p:pic>
    </p:spTree>
    <p:extLst>
      <p:ext uri="{BB962C8B-B14F-4D97-AF65-F5344CB8AC3E}">
        <p14:creationId xmlns:p14="http://schemas.microsoft.com/office/powerpoint/2010/main" val="241399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8039" y="674497"/>
            <a:ext cx="4775921" cy="923330"/>
          </a:xfrm>
          <a:prstGeom prst="rect">
            <a:avLst/>
          </a:prstGeom>
          <a:noFill/>
        </p:spPr>
        <p:txBody>
          <a:bodyPr wrap="square" rtlCol="0" anchor="ctr">
            <a:spAutoFit/>
          </a:bodyPr>
          <a:lstStyle/>
          <a:p>
            <a:r>
              <a:rPr lang="en-US" altLang="ko-KR" sz="5400" dirty="0">
                <a:solidFill>
                  <a:schemeClr val="bg1"/>
                </a:solidFill>
                <a:cs typeface="Arial" pitchFamily="34" charset="0"/>
              </a:rPr>
              <a:t>Meet the team</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08"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79" y="6858000"/>
            <a:ext cx="1242000" cy="1242000"/>
          </a:xfrm>
          <a:prstGeom prst="rect">
            <a:avLst/>
          </a:prstGeom>
        </p:spPr>
      </p:pic>
      <p:sp>
        <p:nvSpPr>
          <p:cNvPr id="8" name="TextBox 7">
            <a:extLst>
              <a:ext uri="{FF2B5EF4-FFF2-40B4-BE49-F238E27FC236}">
                <a16:creationId xmlns:a16="http://schemas.microsoft.com/office/drawing/2014/main" id="{88351787-95A8-A240-BF03-6D389D1CE3E1}"/>
              </a:ext>
            </a:extLst>
          </p:cNvPr>
          <p:cNvSpPr txBox="1"/>
          <p:nvPr/>
        </p:nvSpPr>
        <p:spPr>
          <a:xfrm>
            <a:off x="558620" y="5421338"/>
            <a:ext cx="7092711" cy="923330"/>
          </a:xfrm>
          <a:prstGeom prst="rect">
            <a:avLst/>
          </a:prstGeom>
          <a:noFill/>
        </p:spPr>
        <p:txBody>
          <a:bodyPr wrap="none" rtlCol="0">
            <a:spAutoFit/>
          </a:bodyPr>
          <a:lstStyle/>
          <a:p>
            <a:r>
              <a:rPr lang="en-AU" dirty="0"/>
              <a:t>Bing Lesley Yuan , Xin Li , </a:t>
            </a:r>
            <a:r>
              <a:rPr lang="en-AU" dirty="0" err="1"/>
              <a:t>Xinhui</a:t>
            </a:r>
            <a:r>
              <a:rPr lang="en-AU" dirty="0"/>
              <a:t> Lu , </a:t>
            </a:r>
            <a:r>
              <a:rPr lang="en-AU" dirty="0" err="1"/>
              <a:t>Ziyan</a:t>
            </a:r>
            <a:r>
              <a:rPr lang="en-AU" dirty="0"/>
              <a:t> Zhao , Raelene Huang </a:t>
            </a:r>
          </a:p>
          <a:p>
            <a:r>
              <a:rPr lang="en-AU" dirty="0"/>
              <a:t>350274,1029029,965246, 1020405, 694488 </a:t>
            </a:r>
          </a:p>
          <a:p>
            <a:endParaRPr lang="en-US" dirty="0"/>
          </a:p>
        </p:txBody>
      </p:sp>
      <p:pic>
        <p:nvPicPr>
          <p:cNvPr id="5" name="Picture 4">
            <a:extLst>
              <a:ext uri="{FF2B5EF4-FFF2-40B4-BE49-F238E27FC236}">
                <a16:creationId xmlns:a16="http://schemas.microsoft.com/office/drawing/2014/main" id="{426F911E-338B-433F-9232-5FA138695774}"/>
              </a:ext>
            </a:extLst>
          </p:cNvPr>
          <p:cNvPicPr>
            <a:picLocks noChangeAspect="1"/>
          </p:cNvPicPr>
          <p:nvPr/>
        </p:nvPicPr>
        <p:blipFill rotWithShape="1">
          <a:blip r:embed="rId4"/>
          <a:srcRect l="4954" t="4449" r="4908" b="6419"/>
          <a:stretch/>
        </p:blipFill>
        <p:spPr>
          <a:xfrm>
            <a:off x="755247" y="3429000"/>
            <a:ext cx="1744884" cy="1744884"/>
          </a:xfrm>
          <a:prstGeom prst="ellipse">
            <a:avLst/>
          </a:prstGeom>
        </p:spPr>
      </p:pic>
      <p:pic>
        <p:nvPicPr>
          <p:cNvPr id="11" name="Picture 10" descr="A person posing for the camera&#10;&#10;Description automatically generated">
            <a:extLst>
              <a:ext uri="{FF2B5EF4-FFF2-40B4-BE49-F238E27FC236}">
                <a16:creationId xmlns:a16="http://schemas.microsoft.com/office/drawing/2014/main" id="{E7E4A36A-0826-F545-BBDA-B4D62EC4186B}"/>
              </a:ext>
            </a:extLst>
          </p:cNvPr>
          <p:cNvPicPr>
            <a:picLocks noChangeAspect="1"/>
          </p:cNvPicPr>
          <p:nvPr/>
        </p:nvPicPr>
        <p:blipFill rotWithShape="1">
          <a:blip r:embed="rId5">
            <a:extLst>
              <a:ext uri="{28A0092B-C50C-407E-A947-70E740481C1C}">
                <a14:useLocalDpi xmlns:a14="http://schemas.microsoft.com/office/drawing/2010/main" val="0"/>
              </a:ext>
            </a:extLst>
          </a:blip>
          <a:srcRect l="13966" t="4311" r="8307"/>
          <a:stretch/>
        </p:blipFill>
        <p:spPr>
          <a:xfrm>
            <a:off x="5953339" y="3429000"/>
            <a:ext cx="1725395" cy="1744884"/>
          </a:xfrm>
          <a:prstGeom prst="ellipse">
            <a:avLst/>
          </a:prstGeom>
        </p:spPr>
      </p:pic>
    </p:spTree>
    <p:extLst>
      <p:ext uri="{BB962C8B-B14F-4D97-AF65-F5344CB8AC3E}">
        <p14:creationId xmlns:p14="http://schemas.microsoft.com/office/powerpoint/2010/main" val="15077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9072"/>
            <a:ext cx="6783150"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Different Data Sets</a:t>
            </a:r>
            <a:endParaRPr lang="zh-CN" altLang="en-US" sz="5400" dirty="0">
              <a:solidFill>
                <a:schemeClr val="bg1"/>
              </a:solidFill>
              <a:ea typeface="宋体" panose="02010600030101010101" pitchFamily="2" charset="-122"/>
              <a:cs typeface="Arial" panose="020B0604020202020204" pitchFamily="34" charset="0"/>
            </a:endParaRPr>
          </a:p>
        </p:txBody>
      </p:sp>
      <p:graphicFrame>
        <p:nvGraphicFramePr>
          <p:cNvPr id="3" name="图表 2"/>
          <p:cNvGraphicFramePr/>
          <p:nvPr/>
        </p:nvGraphicFramePr>
        <p:xfrm>
          <a:off x="2080895" y="2890520"/>
          <a:ext cx="7626350" cy="36893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336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8128"/>
            <a:ext cx="5061151" cy="92202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Random Forest</a:t>
            </a:r>
          </a:p>
        </p:txBody>
      </p:sp>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pic>
        <p:nvPicPr>
          <p:cNvPr id="5" name="图片 4" descr="2020-10-17_131237"/>
          <p:cNvPicPr>
            <a:picLocks noChangeAspect="1"/>
          </p:cNvPicPr>
          <p:nvPr>
            <p:custDataLst>
              <p:tags r:id="rId1"/>
            </p:custDataLst>
          </p:nvPr>
        </p:nvPicPr>
        <p:blipFill>
          <a:blip r:embed="rId5"/>
          <a:stretch>
            <a:fillRect/>
          </a:stretch>
        </p:blipFill>
        <p:spPr>
          <a:xfrm>
            <a:off x="438150" y="2967990"/>
            <a:ext cx="1592580" cy="1578610"/>
          </a:xfrm>
          <a:prstGeom prst="rect">
            <a:avLst/>
          </a:prstGeom>
        </p:spPr>
      </p:pic>
      <p:sp>
        <p:nvSpPr>
          <p:cNvPr id="7" name="文本框 6"/>
          <p:cNvSpPr txBox="1"/>
          <p:nvPr/>
        </p:nvSpPr>
        <p:spPr>
          <a:xfrm>
            <a:off x="2661920" y="3253740"/>
            <a:ext cx="6454140" cy="2245360"/>
          </a:xfrm>
          <a:prstGeom prst="rect">
            <a:avLst/>
          </a:prstGeom>
          <a:noFill/>
        </p:spPr>
        <p:txBody>
          <a:bodyPr wrap="none" rtlCol="0">
            <a:spAutoFit/>
          </a:bodyPr>
          <a:lstStyle/>
          <a:p>
            <a:pPr marL="285750" indent="-285750" algn="l">
              <a:buFont typeface="Arial" panose="020B0604020202020204" pitchFamily="34" charset="0"/>
              <a:buChar char="•"/>
            </a:pPr>
            <a:r>
              <a:rPr lang="en-US" altLang="zh-CN" sz="2800"/>
              <a:t>No assumption for data</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Without a large amount of tuning work</a:t>
            </a:r>
          </a:p>
          <a:p>
            <a:pPr indent="0" algn="l">
              <a:buFont typeface="Arial" panose="020B0604020202020204" pitchFamily="34" charset="0"/>
              <a:buNone/>
            </a:pPr>
            <a:endParaRPr lang="en-US" altLang="zh-CN" sz="2800"/>
          </a:p>
          <a:p>
            <a:pPr marL="285750" indent="-285750" algn="l">
              <a:buFont typeface="Arial" panose="020B0604020202020204" pitchFamily="34" charset="0"/>
              <a:buChar char="•"/>
            </a:pPr>
            <a:r>
              <a:rPr lang="en-US" altLang="zh-CN" sz="2800"/>
              <a:t>Features importance</a:t>
            </a:r>
          </a:p>
        </p:txBody>
      </p:sp>
      <p:grpSp>
        <p:nvGrpSpPr>
          <p:cNvPr id="12" name="组合 11"/>
          <p:cNvGrpSpPr/>
          <p:nvPr/>
        </p:nvGrpSpPr>
        <p:grpSpPr>
          <a:xfrm>
            <a:off x="2953385" y="4887595"/>
            <a:ext cx="5791835" cy="864870"/>
            <a:chOff x="4651" y="7697"/>
            <a:chExt cx="9121" cy="1362"/>
          </a:xfrm>
        </p:grpSpPr>
        <p:cxnSp>
          <p:nvCxnSpPr>
            <p:cNvPr id="8" name="曲线连接符 7"/>
            <p:cNvCxnSpPr/>
            <p:nvPr/>
          </p:nvCxnSpPr>
          <p:spPr>
            <a:xfrm>
              <a:off x="9978" y="8329"/>
              <a:ext cx="3795" cy="731"/>
            </a:xfrm>
            <a:prstGeom prst="curvedConnector3">
              <a:avLst>
                <a:gd name="adj1" fmla="val 50013"/>
              </a:avLst>
            </a:prstGeom>
            <a:ln w="63500"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651" y="7697"/>
              <a:ext cx="5327" cy="1203"/>
            </a:xfrm>
            <a:prstGeom prst="ellipse">
              <a:avLst/>
            </a:prstGeom>
            <a:noFill/>
            <a:ln w="635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745855" y="3735705"/>
            <a:ext cx="3140710" cy="2307590"/>
            <a:chOff x="13773" y="5883"/>
            <a:chExt cx="4946" cy="3634"/>
          </a:xfrm>
        </p:grpSpPr>
        <p:pic>
          <p:nvPicPr>
            <p:cNvPr id="4" name="Picture 3" descr="A close up of a logo&#10;&#10;Description automatically generated"/>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5943" y="5883"/>
              <a:ext cx="2777" cy="2777"/>
            </a:xfrm>
            <a:prstGeom prst="rect">
              <a:avLst/>
            </a:prstGeom>
          </p:spPr>
        </p:pic>
        <p:sp>
          <p:nvSpPr>
            <p:cNvPr id="10" name="文本框 9"/>
            <p:cNvSpPr txBox="1"/>
            <p:nvPr/>
          </p:nvSpPr>
          <p:spPr>
            <a:xfrm>
              <a:off x="13773" y="8501"/>
              <a:ext cx="3161" cy="1016"/>
            </a:xfrm>
            <a:prstGeom prst="rect">
              <a:avLst/>
            </a:prstGeom>
            <a:noFill/>
          </p:spPr>
          <p:txBody>
            <a:bodyPr wrap="square" rtlCol="0">
              <a:spAutoFit/>
            </a:bodyPr>
            <a:lstStyle/>
            <a:p>
              <a:r>
                <a:rPr lang="en-US" altLang="zh-CN" sz="3600"/>
                <a:t>Analysis</a:t>
              </a:r>
            </a:p>
          </p:txBody>
        </p:sp>
      </p:grpSp>
    </p:spTree>
    <p:extLst>
      <p:ext uri="{BB962C8B-B14F-4D97-AF65-F5344CB8AC3E}">
        <p14:creationId xmlns:p14="http://schemas.microsoft.com/office/powerpoint/2010/main" val="20182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2200" y="-40322"/>
            <a:ext cx="9262745" cy="258445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Random Forest </a:t>
            </a:r>
          </a:p>
          <a:p>
            <a:pPr algn="ctr"/>
            <a:r>
              <a:rPr lang="en-US" altLang="ko-KR" sz="5400" dirty="0">
                <a:solidFill>
                  <a:schemeClr val="bg1"/>
                </a:solidFill>
                <a:cs typeface="Arial" panose="020B0604020202020204" pitchFamily="34" charset="0"/>
              </a:rPr>
              <a:t>&amp; </a:t>
            </a:r>
          </a:p>
          <a:p>
            <a:pPr algn="ctr"/>
            <a:r>
              <a:rPr lang="en-US" altLang="ko-KR" sz="5400" dirty="0">
                <a:solidFill>
                  <a:schemeClr val="bg1"/>
                </a:solidFill>
                <a:cs typeface="Arial" panose="020B0604020202020204" pitchFamily="34" charset="0"/>
              </a:rPr>
              <a:t>Oversampling</a:t>
            </a:r>
          </a:p>
        </p:txBody>
      </p:sp>
      <p:pic>
        <p:nvPicPr>
          <p:cNvPr id="4" name="Picture 3"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58" y="6963973"/>
            <a:ext cx="1265582" cy="1265582"/>
          </a:xfrm>
          <a:prstGeom prst="rect">
            <a:avLst/>
          </a:prstGeom>
        </p:spPr>
      </p:pic>
      <p:graphicFrame>
        <p:nvGraphicFramePr>
          <p:cNvPr id="9" name="表格 8"/>
          <p:cNvGraphicFramePr/>
          <p:nvPr>
            <p:custDataLst>
              <p:tags r:id="rId1"/>
            </p:custDataLst>
          </p:nvPr>
        </p:nvGraphicFramePr>
        <p:xfrm>
          <a:off x="1664970" y="3362960"/>
          <a:ext cx="8671560" cy="2086610"/>
        </p:xfrm>
        <a:graphic>
          <a:graphicData uri="http://schemas.openxmlformats.org/drawingml/2006/table">
            <a:tbl>
              <a:tblPr firstRow="1" bandRow="1">
                <a:tableStyleId>{5C22544A-7EE6-4342-B048-85BDC9FD1C3A}</a:tableStyleId>
              </a:tblPr>
              <a:tblGrid>
                <a:gridCol w="2890520">
                  <a:extLst>
                    <a:ext uri="{9D8B030D-6E8A-4147-A177-3AD203B41FA5}">
                      <a16:colId xmlns:a16="http://schemas.microsoft.com/office/drawing/2014/main" val="20000"/>
                    </a:ext>
                  </a:extLst>
                </a:gridCol>
                <a:gridCol w="2890520">
                  <a:extLst>
                    <a:ext uri="{9D8B030D-6E8A-4147-A177-3AD203B41FA5}">
                      <a16:colId xmlns:a16="http://schemas.microsoft.com/office/drawing/2014/main" val="20001"/>
                    </a:ext>
                  </a:extLst>
                </a:gridCol>
                <a:gridCol w="2890520">
                  <a:extLst>
                    <a:ext uri="{9D8B030D-6E8A-4147-A177-3AD203B41FA5}">
                      <a16:colId xmlns:a16="http://schemas.microsoft.com/office/drawing/2014/main" val="20002"/>
                    </a:ext>
                  </a:extLst>
                </a:gridCol>
              </a:tblGrid>
              <a:tr h="1043305">
                <a:tc>
                  <a:txBody>
                    <a:bodyPr/>
                    <a:lstStyle/>
                    <a:p>
                      <a:pPr>
                        <a:buNone/>
                      </a:pPr>
                      <a:endParaRPr lang="en-US" altLang="zh-CN"/>
                    </a:p>
                  </a:txBody>
                  <a:tcPr/>
                </a:tc>
                <a:tc>
                  <a:txBody>
                    <a:bodyPr/>
                    <a:lstStyle/>
                    <a:p>
                      <a:pPr algn="ctr">
                        <a:buNone/>
                      </a:pPr>
                      <a:r>
                        <a:rPr lang="en-US" altLang="zh-CN"/>
                        <a:t>Imbalanced data set</a:t>
                      </a:r>
                    </a:p>
                  </a:txBody>
                  <a:tcPr anchor="ctr"/>
                </a:tc>
                <a:tc>
                  <a:txBody>
                    <a:bodyPr/>
                    <a:lstStyle/>
                    <a:p>
                      <a:pPr algn="ctr">
                        <a:buNone/>
                      </a:pPr>
                      <a:r>
                        <a:rPr lang="en-US" altLang="zh-CN"/>
                        <a:t>Balanced data set</a:t>
                      </a:r>
                    </a:p>
                  </a:txBody>
                  <a:tcPr anchor="ctr"/>
                </a:tc>
                <a:extLst>
                  <a:ext uri="{0D108BD9-81ED-4DB2-BD59-A6C34878D82A}">
                    <a16:rowId xmlns:a16="http://schemas.microsoft.com/office/drawing/2014/main" val="10000"/>
                  </a:ext>
                </a:extLst>
              </a:tr>
              <a:tr h="1043305">
                <a:tc>
                  <a:txBody>
                    <a:bodyPr/>
                    <a:lstStyle/>
                    <a:p>
                      <a:pPr algn="ctr">
                        <a:buNone/>
                      </a:pPr>
                      <a:r>
                        <a:rPr lang="en-US" altLang="zh-CN">
                          <a:latin typeface="微软雅黑" panose="020B0503020204020204" charset="-122"/>
                          <a:ea typeface="微软雅黑" panose="020B0503020204020204" charset="-122"/>
                          <a:cs typeface="Axure Handwriting" panose="020B0402020200020204" charset="0"/>
                        </a:rPr>
                        <a:t>Accuracy</a:t>
                      </a:r>
                    </a:p>
                  </a:txBody>
                  <a:tcPr anchor="ctr"/>
                </a:tc>
                <a:tc>
                  <a:txBody>
                    <a:bodyPr/>
                    <a:lstStyle/>
                    <a:p>
                      <a:pPr indent="0" algn="ctr">
                        <a:buNone/>
                      </a:pPr>
                      <a:r>
                        <a:rPr lang="en-US" altLang="en-US" sz="1800" b="0">
                          <a:solidFill>
                            <a:srgbClr val="000000"/>
                          </a:solidFill>
                          <a:ea typeface="微软雅黑" panose="020B0503020204020204" charset="-122"/>
                          <a:cs typeface="+mn-lt"/>
                        </a:rPr>
                        <a:t>0.61415</a:t>
                      </a:r>
                    </a:p>
                  </a:txBody>
                  <a:tcPr marL="12700" marR="12700" marT="12700" anchor="ctr"/>
                </a:tc>
                <a:tc>
                  <a:txBody>
                    <a:bodyPr/>
                    <a:lstStyle/>
                    <a:p>
                      <a:pPr algn="ctr">
                        <a:buNone/>
                      </a:pPr>
                      <a:r>
                        <a:rPr lang="en-US" altLang="zh-CN"/>
                        <a:t>0.849015</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9973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9825" y="925513"/>
            <a:ext cx="7258050" cy="922020"/>
          </a:xfrm>
          <a:prstGeom prst="rect">
            <a:avLst/>
          </a:prstGeom>
          <a:noFill/>
        </p:spPr>
        <p:txBody>
          <a:bodyPr wrap="square" rtlCol="0" anchor="ctr">
            <a:spAutoFit/>
          </a:bodyPr>
          <a:lstStyle/>
          <a:p>
            <a:pPr algn="ctr"/>
            <a:r>
              <a:rPr lang="en-US" altLang="ko-KR" sz="5400" dirty="0">
                <a:solidFill>
                  <a:schemeClr val="bg1"/>
                </a:solidFill>
                <a:cs typeface="Arial" panose="020B0604020202020204" pitchFamily="34" charset="0"/>
              </a:rPr>
              <a:t>Different Data Sets</a:t>
            </a:r>
          </a:p>
        </p:txBody>
      </p:sp>
      <p:sp>
        <p:nvSpPr>
          <p:cNvPr id="15" name="Text Box 4"/>
          <p:cNvSpPr txBox="1"/>
          <p:nvPr/>
        </p:nvSpPr>
        <p:spPr>
          <a:xfrm>
            <a:off x="584142" y="3090875"/>
            <a:ext cx="4674870" cy="521970"/>
          </a:xfrm>
          <a:prstGeom prst="rect">
            <a:avLst/>
          </a:prstGeom>
          <a:noFill/>
        </p:spPr>
        <p:txBody>
          <a:bodyPr wrap="square" rtlCol="0">
            <a:spAutoFit/>
          </a:bodyPr>
          <a:lstStyle/>
          <a:p>
            <a:pPr algn="dist"/>
            <a:r>
              <a:rPr lang="en-US" sz="2800" dirty="0">
                <a:solidFill>
                  <a:schemeClr val="bg1"/>
                </a:solidFill>
                <a:latin typeface="Bangla MN" panose="00000500000000000000" charset="0"/>
                <a:cs typeface="Bangla MN" panose="00000500000000000000" charset="0"/>
              </a:rPr>
              <a:t>X EDUCATION</a:t>
            </a:r>
          </a:p>
        </p:txBody>
      </p:sp>
      <p:graphicFrame>
        <p:nvGraphicFramePr>
          <p:cNvPr id="3" name="图表 2"/>
          <p:cNvGraphicFramePr/>
          <p:nvPr/>
        </p:nvGraphicFramePr>
        <p:xfrm>
          <a:off x="1131570" y="2790190"/>
          <a:ext cx="9460865" cy="385191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descr="A picture containing drawing&#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667721" y="3613097"/>
            <a:ext cx="789255" cy="789255"/>
          </a:xfrm>
          <a:prstGeom prst="rect">
            <a:avLst/>
          </a:prstGeom>
        </p:spPr>
      </p:pic>
      <p:grpSp>
        <p:nvGrpSpPr>
          <p:cNvPr id="8" name="组合 7"/>
          <p:cNvGrpSpPr/>
          <p:nvPr/>
        </p:nvGrpSpPr>
        <p:grpSpPr>
          <a:xfrm>
            <a:off x="1273810" y="925830"/>
            <a:ext cx="4541520" cy="4446270"/>
            <a:chOff x="2006" y="1458"/>
            <a:chExt cx="7152" cy="7002"/>
          </a:xfrm>
        </p:grpSpPr>
        <p:pic>
          <p:nvPicPr>
            <p:cNvPr id="4" name="图片 3" descr="Figure_1"/>
            <p:cNvPicPr>
              <a:picLocks noChangeAspect="1"/>
            </p:cNvPicPr>
            <p:nvPr/>
          </p:nvPicPr>
          <p:blipFill>
            <a:blip r:embed="rId4"/>
            <a:srcRect l="23459" t="14" r="-1074" b="-1317"/>
            <a:stretch>
              <a:fillRect/>
            </a:stretch>
          </p:blipFill>
          <p:spPr>
            <a:xfrm>
              <a:off x="2006" y="1458"/>
              <a:ext cx="7153" cy="7002"/>
            </a:xfrm>
            <a:prstGeom prst="rect">
              <a:avLst/>
            </a:prstGeom>
          </p:spPr>
        </p:pic>
        <p:sp>
          <p:nvSpPr>
            <p:cNvPr id="7" name="圆角矩形 6"/>
            <p:cNvSpPr/>
            <p:nvPr/>
          </p:nvSpPr>
          <p:spPr>
            <a:xfrm>
              <a:off x="3795" y="2407"/>
              <a:ext cx="4373" cy="377"/>
            </a:xfrm>
            <a:prstGeom prst="roundRect">
              <a:avLst/>
            </a:prstGeom>
            <a:noFill/>
            <a:ln w="63500" cmpd="sng">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8003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a:t>
            </a:r>
          </a:p>
        </p:txBody>
      </p:sp>
      <p:pic>
        <p:nvPicPr>
          <p:cNvPr id="5" name="Picture 4" descr="Diagram&#10;&#10;Description automatically generated">
            <a:extLst>
              <a:ext uri="{FF2B5EF4-FFF2-40B4-BE49-F238E27FC236}">
                <a16:creationId xmlns:a16="http://schemas.microsoft.com/office/drawing/2014/main" id="{ACE28589-3B22-1643-BBD6-C02147423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30" y="2770590"/>
            <a:ext cx="4977876" cy="3798651"/>
          </a:xfrm>
          <a:prstGeom prst="rect">
            <a:avLst/>
          </a:prstGeom>
        </p:spPr>
      </p:pic>
      <p:sp>
        <p:nvSpPr>
          <p:cNvPr id="10" name="TextBox 9">
            <a:extLst>
              <a:ext uri="{FF2B5EF4-FFF2-40B4-BE49-F238E27FC236}">
                <a16:creationId xmlns:a16="http://schemas.microsoft.com/office/drawing/2014/main" id="{75C36813-AB46-334D-891A-2614DF15DC12}"/>
              </a:ext>
            </a:extLst>
          </p:cNvPr>
          <p:cNvSpPr txBox="1"/>
          <p:nvPr/>
        </p:nvSpPr>
        <p:spPr>
          <a:xfrm>
            <a:off x="5584058" y="2770591"/>
            <a:ext cx="5307863" cy="3970318"/>
          </a:xfrm>
          <a:prstGeom prst="rect">
            <a:avLst/>
          </a:prstGeom>
          <a:noFill/>
        </p:spPr>
        <p:txBody>
          <a:bodyPr wrap="none" rtlCol="0">
            <a:spAutoFit/>
          </a:bodyPr>
          <a:lstStyle/>
          <a:p>
            <a:pPr lvl="1"/>
            <a:endParaRPr lang="en-US" dirty="0"/>
          </a:p>
          <a:p>
            <a:pPr marL="285750" indent="-285750">
              <a:buFont typeface="Arial" panose="020B0604020202020204" pitchFamily="34" charset="0"/>
              <a:buChar char="•"/>
            </a:pPr>
            <a:r>
              <a:rPr lang="en-US" dirty="0"/>
              <a:t>5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256 nodes per layer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ReLu</a:t>
            </a:r>
            <a:r>
              <a:rPr lang="en-US" dirty="0"/>
              <a:t> activation function between hidden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Sigmoid output function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Base (14 variables)</a:t>
            </a:r>
          </a:p>
          <a:p>
            <a:pPr marL="742950" lvl="1" indent="-285750">
              <a:buFont typeface="Arial" panose="020B0604020202020204" pitchFamily="34" charset="0"/>
              <a:buChar char="•"/>
            </a:pPr>
            <a:r>
              <a:rPr lang="en-US" dirty="0">
                <a:solidFill>
                  <a:srgbClr val="000000"/>
                </a:solidFill>
                <a:latin typeface="Arial" panose="020B0604020202020204" pitchFamily="34" charset="0"/>
              </a:rPr>
              <a:t>Additional (3 variables) </a:t>
            </a:r>
          </a:p>
          <a:p>
            <a:pPr marL="742950" lvl="1" indent="-285750">
              <a:buFont typeface="Arial" panose="020B0604020202020204" pitchFamily="34" charset="0"/>
              <a:buChar char="•"/>
            </a:pPr>
            <a:r>
              <a:rPr lang="en-US" dirty="0">
                <a:solidFill>
                  <a:srgbClr val="000000"/>
                </a:solidFill>
                <a:latin typeface="Arial" panose="020B0604020202020204" pitchFamily="34" charset="0"/>
              </a:rPr>
              <a:t>Cross-features (3 variables)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20946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9563242" cy="923330"/>
          </a:xfrm>
          <a:prstGeom prst="rect">
            <a:avLst/>
          </a:prstGeom>
          <a:noFill/>
        </p:spPr>
        <p:txBody>
          <a:bodyPr wrap="square" rtlCol="0" anchor="ctr">
            <a:spAutoFit/>
          </a:bodyPr>
          <a:lstStyle/>
          <a:p>
            <a:r>
              <a:rPr lang="en-US" altLang="ko-KR" sz="5400" dirty="0">
                <a:solidFill>
                  <a:schemeClr val="bg1"/>
                </a:solidFill>
                <a:cs typeface="Arial" pitchFamily="34" charset="0"/>
              </a:rPr>
              <a:t>Deep Neural Network Results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2" name="Chart 1">
            <a:extLst>
              <a:ext uri="{FF2B5EF4-FFF2-40B4-BE49-F238E27FC236}">
                <a16:creationId xmlns:a16="http://schemas.microsoft.com/office/drawing/2014/main" id="{5775F394-8BC7-0148-8727-C60FD6F0B9F6}"/>
              </a:ext>
            </a:extLst>
          </p:cNvPr>
          <p:cNvGraphicFramePr/>
          <p:nvPr>
            <p:extLst>
              <p:ext uri="{D42A27DB-BD31-4B8C-83A1-F6EECF244321}">
                <p14:modId xmlns:p14="http://schemas.microsoft.com/office/powerpoint/2010/main" val="837934141"/>
              </p:ext>
            </p:extLst>
          </p:nvPr>
        </p:nvGraphicFramePr>
        <p:xfrm>
          <a:off x="490704" y="2614896"/>
          <a:ext cx="8952840" cy="41491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3915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Comparing all models</a:t>
            </a:r>
          </a:p>
        </p:txBody>
      </p:sp>
      <p:sp>
        <p:nvSpPr>
          <p:cNvPr id="4" name="TextBox 3">
            <a:extLst>
              <a:ext uri="{FF2B5EF4-FFF2-40B4-BE49-F238E27FC236}">
                <a16:creationId xmlns:a16="http://schemas.microsoft.com/office/drawing/2014/main" id="{206B66C2-D156-AD4C-905D-52D9FD129891}"/>
              </a:ext>
            </a:extLst>
          </p:cNvPr>
          <p:cNvSpPr txBox="1"/>
          <p:nvPr/>
        </p:nvSpPr>
        <p:spPr>
          <a:xfrm>
            <a:off x="1913085" y="7494138"/>
            <a:ext cx="1967205" cy="369332"/>
          </a:xfrm>
          <a:prstGeom prst="rect">
            <a:avLst/>
          </a:prstGeom>
          <a:noFill/>
        </p:spPr>
        <p:txBody>
          <a:bodyPr wrap="none" rtlCol="0">
            <a:spAutoFit/>
          </a:bodyPr>
          <a:lstStyle/>
          <a:p>
            <a:r>
              <a:rPr lang="en-US" dirty="0"/>
              <a:t>Handover to Bing</a:t>
            </a:r>
          </a:p>
        </p:txBody>
      </p:sp>
      <p:graphicFrame>
        <p:nvGraphicFramePr>
          <p:cNvPr id="7" name="Table 6">
            <a:extLst>
              <a:ext uri="{FF2B5EF4-FFF2-40B4-BE49-F238E27FC236}">
                <a16:creationId xmlns:a16="http://schemas.microsoft.com/office/drawing/2014/main" id="{4F77B4BE-79B6-6C45-8D40-2FB6C6E11B2B}"/>
              </a:ext>
            </a:extLst>
          </p:cNvPr>
          <p:cNvGraphicFramePr>
            <a:graphicFrameLocks noGrp="1"/>
          </p:cNvGraphicFramePr>
          <p:nvPr>
            <p:extLst>
              <p:ext uri="{D42A27DB-BD31-4B8C-83A1-F6EECF244321}">
                <p14:modId xmlns:p14="http://schemas.microsoft.com/office/powerpoint/2010/main" val="464575710"/>
              </p:ext>
            </p:extLst>
          </p:nvPr>
        </p:nvGraphicFramePr>
        <p:xfrm>
          <a:off x="4572000" y="7084761"/>
          <a:ext cx="4318002" cy="1188085"/>
        </p:xfrm>
        <a:graphic>
          <a:graphicData uri="http://schemas.openxmlformats.org/drawingml/2006/table">
            <a:tbl>
              <a:tblPr>
                <a:tableStyleId>{5C22544A-7EE6-4342-B048-85BDC9FD1C3A}</a:tableStyleId>
              </a:tblPr>
              <a:tblGrid>
                <a:gridCol w="1015442">
                  <a:extLst>
                    <a:ext uri="{9D8B030D-6E8A-4147-A177-3AD203B41FA5}">
                      <a16:colId xmlns:a16="http://schemas.microsoft.com/office/drawing/2014/main" val="3061726750"/>
                    </a:ext>
                  </a:extLst>
                </a:gridCol>
                <a:gridCol w="825640">
                  <a:extLst>
                    <a:ext uri="{9D8B030D-6E8A-4147-A177-3AD203B41FA5}">
                      <a16:colId xmlns:a16="http://schemas.microsoft.com/office/drawing/2014/main" val="2503381333"/>
                    </a:ext>
                  </a:extLst>
                </a:gridCol>
                <a:gridCol w="825640">
                  <a:extLst>
                    <a:ext uri="{9D8B030D-6E8A-4147-A177-3AD203B41FA5}">
                      <a16:colId xmlns:a16="http://schemas.microsoft.com/office/drawing/2014/main" val="3662696576"/>
                    </a:ext>
                  </a:extLst>
                </a:gridCol>
                <a:gridCol w="825640">
                  <a:extLst>
                    <a:ext uri="{9D8B030D-6E8A-4147-A177-3AD203B41FA5}">
                      <a16:colId xmlns:a16="http://schemas.microsoft.com/office/drawing/2014/main" val="961814470"/>
                    </a:ext>
                  </a:extLst>
                </a:gridCol>
                <a:gridCol w="825640">
                  <a:extLst>
                    <a:ext uri="{9D8B030D-6E8A-4147-A177-3AD203B41FA5}">
                      <a16:colId xmlns:a16="http://schemas.microsoft.com/office/drawing/2014/main" val="570348911"/>
                    </a:ext>
                  </a:extLst>
                </a:gridCol>
              </a:tblGrid>
              <a:tr h="203200">
                <a:tc>
                  <a:txBody>
                    <a:bodyPr/>
                    <a:lstStyle/>
                    <a:p>
                      <a:pPr algn="l" fontAlgn="b"/>
                      <a:r>
                        <a:rPr lang="en-AU" sz="1200" u="none" strike="noStrike">
                          <a:effectLst/>
                        </a:rPr>
                        <a:t>Column1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Logistic</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SVM</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Random Forest</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AU" sz="1200" u="none" strike="noStrike">
                          <a:effectLst/>
                        </a:rPr>
                        <a:t>DNN</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30583123"/>
                  </a:ext>
                </a:extLst>
              </a:tr>
              <a:tr h="203200">
                <a:tc>
                  <a:txBody>
                    <a:bodyPr/>
                    <a:lstStyle/>
                    <a:p>
                      <a:pPr algn="l" fontAlgn="b"/>
                      <a:r>
                        <a:rPr lang="en-AU" sz="1200" u="none" strike="noStrike">
                          <a:effectLst/>
                        </a:rPr>
                        <a:t>Accuracy</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0.7345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0.6207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0.84399</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83469781"/>
                  </a:ext>
                </a:extLst>
              </a:tr>
              <a:tr h="203200">
                <a:tc>
                  <a:txBody>
                    <a:bodyPr/>
                    <a:lstStyle/>
                    <a:p>
                      <a:pPr algn="l" fontAlgn="b"/>
                      <a:r>
                        <a:rPr lang="en-AU" sz="1200" u="none" strike="noStrike">
                          <a:effectLst/>
                        </a:rPr>
                        <a:t>Precision</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0.6364</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0.48561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0.81627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0.79324</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8673390"/>
                  </a:ext>
                </a:extLst>
              </a:tr>
              <a:tr h="203200">
                <a:tc>
                  <a:txBody>
                    <a:bodyPr/>
                    <a:lstStyle/>
                    <a:p>
                      <a:pPr algn="l" fontAlgn="b"/>
                      <a:r>
                        <a:rPr lang="en-AU" sz="1200" u="none" strike="noStrike">
                          <a:effectLst/>
                        </a:rPr>
                        <a:t>Recall</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0.6467</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1</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0.88449</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0.96808</a:t>
                      </a:r>
                      <a:endParaRPr lang="en-AU"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3893083"/>
                  </a:ext>
                </a:extLst>
              </a:tr>
              <a:tr h="203200">
                <a:tc>
                  <a:txBody>
                    <a:bodyPr/>
                    <a:lstStyle/>
                    <a:p>
                      <a:pPr algn="l" fontAlgn="b"/>
                      <a:r>
                        <a:rPr lang="en-AU" sz="1200" u="none" strike="noStrike">
                          <a:effectLst/>
                        </a:rPr>
                        <a:t>F1_score</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0.6415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0.65375</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a:effectLst/>
                        </a:rPr>
                        <a:t>0.84902</a:t>
                      </a:r>
                      <a:endParaRPr lang="en-AU"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AU" sz="1200" u="none" strike="noStrike" dirty="0">
                          <a:effectLst/>
                        </a:rPr>
                        <a:t>0.87143</a:t>
                      </a:r>
                      <a:endParaRPr lang="en-AU"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9656302"/>
                  </a:ext>
                </a:extLst>
              </a:tr>
            </a:tbl>
          </a:graphicData>
        </a:graphic>
      </p:graphicFrame>
      <p:graphicFrame>
        <p:nvGraphicFramePr>
          <p:cNvPr id="8" name="Chart 7">
            <a:extLst>
              <a:ext uri="{FF2B5EF4-FFF2-40B4-BE49-F238E27FC236}">
                <a16:creationId xmlns:a16="http://schemas.microsoft.com/office/drawing/2014/main" id="{15EF66F7-40F3-5340-A140-45E83FE30B90}"/>
              </a:ext>
            </a:extLst>
          </p:cNvPr>
          <p:cNvGraphicFramePr/>
          <p:nvPr>
            <p:extLst>
              <p:ext uri="{D42A27DB-BD31-4B8C-83A1-F6EECF244321}">
                <p14:modId xmlns:p14="http://schemas.microsoft.com/office/powerpoint/2010/main" val="3853349735"/>
              </p:ext>
            </p:extLst>
          </p:nvPr>
        </p:nvGraphicFramePr>
        <p:xfrm>
          <a:off x="626463" y="2554014"/>
          <a:ext cx="9208815" cy="43039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3992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1847273" y="822056"/>
            <a:ext cx="9670472" cy="923330"/>
          </a:xfrm>
          <a:prstGeom prst="rect">
            <a:avLst/>
          </a:prstGeom>
          <a:noFill/>
        </p:spPr>
        <p:txBody>
          <a:bodyPr wrap="square" rtlCol="0" anchor="ctr">
            <a:spAutoFit/>
          </a:bodyPr>
          <a:lstStyle/>
          <a:p>
            <a:r>
              <a:rPr lang="en-US" altLang="ko-KR" sz="5400" dirty="0">
                <a:solidFill>
                  <a:schemeClr val="bg1"/>
                </a:solidFill>
                <a:cs typeface="Arial" pitchFamily="34" charset="0"/>
              </a:rPr>
              <a:t>How to interpret models</a:t>
            </a:r>
            <a:endParaRPr lang="ko-KR" altLang="en-US" sz="5400" dirty="0">
              <a:solidFill>
                <a:schemeClr val="bg1"/>
              </a:solidFill>
              <a:cs typeface="Arial" pitchFamily="34" charset="0"/>
            </a:endParaRPr>
          </a:p>
        </p:txBody>
      </p:sp>
      <p:sp>
        <p:nvSpPr>
          <p:cNvPr id="2" name="Rounded Rectangle 13">
            <a:extLst>
              <a:ext uri="{FF2B5EF4-FFF2-40B4-BE49-F238E27FC236}">
                <a16:creationId xmlns:a16="http://schemas.microsoft.com/office/drawing/2014/main" id="{761BD36B-E8E2-4DA7-A19A-755FFF390FC8}"/>
              </a:ext>
            </a:extLst>
          </p:cNvPr>
          <p:cNvSpPr/>
          <p:nvPr/>
        </p:nvSpPr>
        <p:spPr>
          <a:xfrm>
            <a:off x="514776" y="2812935"/>
            <a:ext cx="6181588" cy="1842967"/>
          </a:xfrm>
          <a:prstGeom prst="roundRect">
            <a:avLst>
              <a:gd name="adj" fmla="val 12448"/>
            </a:avLst>
          </a:prstGeom>
          <a:solidFill>
            <a:schemeClr val="bg1"/>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ounded Rectangle 14">
            <a:extLst>
              <a:ext uri="{FF2B5EF4-FFF2-40B4-BE49-F238E27FC236}">
                <a16:creationId xmlns:a16="http://schemas.microsoft.com/office/drawing/2014/main" id="{565839D6-4B7D-497D-ADFA-E6A5729422D4}"/>
              </a:ext>
            </a:extLst>
          </p:cNvPr>
          <p:cNvSpPr/>
          <p:nvPr/>
        </p:nvSpPr>
        <p:spPr>
          <a:xfrm>
            <a:off x="472764" y="4740053"/>
            <a:ext cx="6223599" cy="1842967"/>
          </a:xfrm>
          <a:prstGeom prst="roundRect">
            <a:avLst>
              <a:gd name="adj" fmla="val 12448"/>
            </a:avLst>
          </a:prstGeom>
          <a:no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59DBF25C-DE2A-4644-AE93-5946F9F111CB}"/>
              </a:ext>
            </a:extLst>
          </p:cNvPr>
          <p:cNvSpPr txBox="1"/>
          <p:nvPr/>
        </p:nvSpPr>
        <p:spPr>
          <a:xfrm>
            <a:off x="562533" y="2812935"/>
            <a:ext cx="1287532" cy="646331"/>
          </a:xfrm>
          <a:prstGeom prst="rect">
            <a:avLst/>
          </a:prstGeom>
          <a:noFill/>
        </p:spPr>
        <p:txBody>
          <a:bodyPr wrap="none" rtlCol="0">
            <a:spAutoFit/>
          </a:bodyPr>
          <a:lstStyle/>
          <a:p>
            <a:r>
              <a:rPr lang="en-US" altLang="ko-KR" sz="3600" b="1" dirty="0">
                <a:solidFill>
                  <a:schemeClr val="accent4"/>
                </a:solidFill>
                <a:cs typeface="Arial" pitchFamily="34" charset="0"/>
              </a:rPr>
              <a:t>LIME</a:t>
            </a:r>
            <a:endParaRPr lang="ko-KR" altLang="en-US" sz="3600" b="1" dirty="0">
              <a:solidFill>
                <a:schemeClr val="accent4"/>
              </a:solidFill>
              <a:cs typeface="Arial" pitchFamily="34" charset="0"/>
            </a:endParaRPr>
          </a:p>
        </p:txBody>
      </p:sp>
      <p:sp>
        <p:nvSpPr>
          <p:cNvPr id="10" name="TextBox 9">
            <a:extLst>
              <a:ext uri="{FF2B5EF4-FFF2-40B4-BE49-F238E27FC236}">
                <a16:creationId xmlns:a16="http://schemas.microsoft.com/office/drawing/2014/main" id="{9AC9E02D-E86C-4F48-ABF7-EB2D4079433A}"/>
              </a:ext>
            </a:extLst>
          </p:cNvPr>
          <p:cNvSpPr txBox="1"/>
          <p:nvPr/>
        </p:nvSpPr>
        <p:spPr>
          <a:xfrm>
            <a:off x="472765" y="4785131"/>
            <a:ext cx="1467068" cy="646331"/>
          </a:xfrm>
          <a:prstGeom prst="rect">
            <a:avLst/>
          </a:prstGeom>
          <a:noFill/>
        </p:spPr>
        <p:txBody>
          <a:bodyPr wrap="none" rtlCol="0">
            <a:spAutoFit/>
          </a:bodyPr>
          <a:lstStyle/>
          <a:p>
            <a:r>
              <a:rPr lang="en-US" altLang="ko-KR" sz="3600" b="1" dirty="0">
                <a:solidFill>
                  <a:schemeClr val="accent3"/>
                </a:solidFill>
                <a:cs typeface="Arial" pitchFamily="34" charset="0"/>
              </a:rPr>
              <a:t>SHAP</a:t>
            </a:r>
            <a:endParaRPr lang="ko-KR" altLang="en-US" sz="3600" b="1" dirty="0">
              <a:solidFill>
                <a:schemeClr val="accent3"/>
              </a:solidFill>
              <a:cs typeface="Arial" pitchFamily="34" charset="0"/>
            </a:endParaRPr>
          </a:p>
        </p:txBody>
      </p:sp>
      <p:sp>
        <p:nvSpPr>
          <p:cNvPr id="12" name="TextBox 11">
            <a:extLst>
              <a:ext uri="{FF2B5EF4-FFF2-40B4-BE49-F238E27FC236}">
                <a16:creationId xmlns:a16="http://schemas.microsoft.com/office/drawing/2014/main" id="{DF4679FB-5361-46D5-89A5-C7B74C1F8AC2}"/>
              </a:ext>
            </a:extLst>
          </p:cNvPr>
          <p:cNvSpPr txBox="1"/>
          <p:nvPr/>
        </p:nvSpPr>
        <p:spPr>
          <a:xfrm>
            <a:off x="544682" y="3366530"/>
            <a:ext cx="6151681" cy="1261884"/>
          </a:xfrm>
          <a:prstGeom prst="rect">
            <a:avLst/>
          </a:prstGeom>
          <a:noFill/>
        </p:spPr>
        <p:txBody>
          <a:bodyPr wrap="square" rtlCol="0">
            <a:spAutoFit/>
          </a:bodyPr>
          <a:lstStyle/>
          <a:p>
            <a:r>
              <a:rPr lang="en-US" altLang="ko-KR" sz="1200" dirty="0">
                <a:solidFill>
                  <a:schemeClr val="tx1">
                    <a:lumMod val="90000"/>
                    <a:lumOff val="10000"/>
                  </a:schemeClr>
                </a:solidFill>
                <a:cs typeface="Arial" pitchFamily="34" charset="0"/>
              </a:rPr>
              <a:t> </a:t>
            </a:r>
            <a:r>
              <a:rPr lang="en-US" altLang="ko-KR" sz="1600" dirty="0">
                <a:solidFill>
                  <a:schemeClr val="tx1">
                    <a:lumMod val="90000"/>
                    <a:lumOff val="10000"/>
                  </a:schemeClr>
                </a:solidFill>
                <a:cs typeface="Arial" pitchFamily="34" charset="0"/>
              </a:rPr>
              <a:t>Local interpretable model-agnostic explanations</a:t>
            </a:r>
          </a:p>
          <a:p>
            <a:endParaRPr lang="en-US" altLang="ko-KR"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 LIME also makes more human friendly explanations that explanations are selective and possibly contrastive</a:t>
            </a:r>
          </a:p>
          <a:p>
            <a:pPr marL="171450" indent="-171450">
              <a:buFont typeface="Arial" panose="020B0604020202020204" pitchFamily="34" charset="0"/>
              <a:buChar char="•"/>
            </a:pPr>
            <a:endParaRPr lang="en-US" sz="1200" dirty="0">
              <a:solidFill>
                <a:schemeClr val="tx1">
                  <a:lumMod val="90000"/>
                  <a:lumOff val="10000"/>
                </a:schemeClr>
              </a:solidFill>
              <a:cs typeface="Arial" pitchFamily="34" charset="0"/>
            </a:endParaRPr>
          </a:p>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LIME does work better with models that output probabilities for classification problems</a:t>
            </a:r>
            <a:endParaRPr lang="ko-KR" altLang="en-US" sz="1200" dirty="0">
              <a:solidFill>
                <a:schemeClr val="tx1">
                  <a:lumMod val="90000"/>
                  <a:lumOff val="10000"/>
                </a:schemeClr>
              </a:solidFill>
              <a:cs typeface="Arial" pitchFamily="34" charset="0"/>
            </a:endParaRPr>
          </a:p>
        </p:txBody>
      </p:sp>
      <p:sp>
        <p:nvSpPr>
          <p:cNvPr id="18" name="TextBox 17">
            <a:extLst>
              <a:ext uri="{FF2B5EF4-FFF2-40B4-BE49-F238E27FC236}">
                <a16:creationId xmlns:a16="http://schemas.microsoft.com/office/drawing/2014/main" id="{51B913BB-ABC6-4A4F-858C-705DBCCE398C}"/>
              </a:ext>
            </a:extLst>
          </p:cNvPr>
          <p:cNvSpPr txBox="1"/>
          <p:nvPr/>
        </p:nvSpPr>
        <p:spPr>
          <a:xfrm>
            <a:off x="6992655" y="3429000"/>
            <a:ext cx="4726580" cy="2308324"/>
          </a:xfrm>
          <a:prstGeom prst="rect">
            <a:avLst/>
          </a:prstGeom>
          <a:noFill/>
        </p:spPr>
        <p:txBody>
          <a:bodyPr wrap="square" rtlCol="0">
            <a:spAutoFit/>
          </a:bodyPr>
          <a:lstStyle/>
          <a:p>
            <a:r>
              <a:rPr lang="en-GB" altLang="ko-KR" dirty="0">
                <a:cs typeface="Arial" pitchFamily="34" charset="0"/>
              </a:rPr>
              <a:t>Why?</a:t>
            </a:r>
          </a:p>
          <a:p>
            <a:endParaRPr lang="en-GB" altLang="ko-KR" dirty="0">
              <a:cs typeface="Arial" pitchFamily="34" charset="0"/>
            </a:endParaRPr>
          </a:p>
          <a:p>
            <a:r>
              <a:rPr lang="en-GB" altLang="ko-KR" dirty="0">
                <a:cs typeface="Arial" pitchFamily="34" charset="0"/>
              </a:rPr>
              <a:t>The better performing models are often called </a:t>
            </a:r>
            <a:r>
              <a:rPr lang="en-GB" altLang="ko-KR" dirty="0" err="1">
                <a:cs typeface="Arial" pitchFamily="34" charset="0"/>
              </a:rPr>
              <a:t>blackbox</a:t>
            </a:r>
            <a:r>
              <a:rPr lang="en-GB" altLang="ko-KR" dirty="0">
                <a:cs typeface="Arial" pitchFamily="34" charset="0"/>
              </a:rPr>
              <a:t> models such as random forests, </a:t>
            </a:r>
            <a:r>
              <a:rPr lang="en-GB" altLang="ko-KR" dirty="0" err="1">
                <a:cs typeface="Arial" pitchFamily="34" charset="0"/>
              </a:rPr>
              <a:t>XGboost</a:t>
            </a:r>
            <a:r>
              <a:rPr lang="en-GB" altLang="ko-KR" dirty="0">
                <a:cs typeface="Arial" pitchFamily="34" charset="0"/>
              </a:rPr>
              <a:t> trees or neutral networks and these models are generally more complex and don’t have a simple way for interpreting their predictions or outcome. </a:t>
            </a:r>
            <a:endParaRPr lang="en-US" altLang="ko-KR" dirty="0">
              <a:cs typeface="Arial" pitchFamily="34" charset="0"/>
            </a:endParaRPr>
          </a:p>
        </p:txBody>
      </p:sp>
      <p:sp>
        <p:nvSpPr>
          <p:cNvPr id="11" name="TextBox 10">
            <a:extLst>
              <a:ext uri="{FF2B5EF4-FFF2-40B4-BE49-F238E27FC236}">
                <a16:creationId xmlns:a16="http://schemas.microsoft.com/office/drawing/2014/main" id="{A6042EED-DD2C-4F71-8534-6A3F480D27E6}"/>
              </a:ext>
            </a:extLst>
          </p:cNvPr>
          <p:cNvSpPr txBox="1"/>
          <p:nvPr/>
        </p:nvSpPr>
        <p:spPr>
          <a:xfrm>
            <a:off x="592126" y="5358306"/>
            <a:ext cx="6104238" cy="830997"/>
          </a:xfrm>
          <a:prstGeom prst="rect">
            <a:avLst/>
          </a:prstGeom>
          <a:noFill/>
        </p:spPr>
        <p:txBody>
          <a:bodyPr wrap="square">
            <a:spAutoFit/>
          </a:bodyPr>
          <a:lstStyle/>
          <a:p>
            <a:r>
              <a:rPr lang="en-GB" sz="1600" dirty="0">
                <a:solidFill>
                  <a:schemeClr val="tx1">
                    <a:lumMod val="90000"/>
                    <a:lumOff val="10000"/>
                  </a:schemeClr>
                </a:solidFill>
                <a:cs typeface="Arial" pitchFamily="34" charset="0"/>
              </a:rPr>
              <a:t>Given the current set of feature values, the contribution of a feature value to the difference between the actual prediction and the mean prediction is the estimated Shapley value.</a:t>
            </a:r>
          </a:p>
        </p:txBody>
      </p:sp>
      <p:sp>
        <p:nvSpPr>
          <p:cNvPr id="13" name="TextBox 12">
            <a:extLst>
              <a:ext uri="{FF2B5EF4-FFF2-40B4-BE49-F238E27FC236}">
                <a16:creationId xmlns:a16="http://schemas.microsoft.com/office/drawing/2014/main" id="{4315A7E4-FA0A-4081-995E-B5B5F1B57C39}"/>
              </a:ext>
            </a:extLst>
          </p:cNvPr>
          <p:cNvSpPr txBox="1"/>
          <p:nvPr/>
        </p:nvSpPr>
        <p:spPr>
          <a:xfrm>
            <a:off x="592126" y="6133866"/>
            <a:ext cx="6104238" cy="369332"/>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lumMod val="90000"/>
                    <a:lumOff val="10000"/>
                  </a:schemeClr>
                </a:solidFill>
                <a:cs typeface="Arial" pitchFamily="34" charset="0"/>
              </a:rPr>
              <a:t>It is also possible to misinterpret </a:t>
            </a:r>
            <a:r>
              <a:rPr lang="en-GB" sz="1200" dirty="0" err="1">
                <a:solidFill>
                  <a:schemeClr val="tx1">
                    <a:lumMod val="90000"/>
                    <a:lumOff val="10000"/>
                  </a:schemeClr>
                </a:solidFill>
                <a:cs typeface="Arial" pitchFamily="34" charset="0"/>
              </a:rPr>
              <a:t>shapley</a:t>
            </a:r>
            <a:r>
              <a:rPr lang="en-GB" sz="1200" dirty="0">
                <a:solidFill>
                  <a:schemeClr val="tx1">
                    <a:lumMod val="90000"/>
                    <a:lumOff val="10000"/>
                  </a:schemeClr>
                </a:solidFill>
                <a:cs typeface="Arial" pitchFamily="34" charset="0"/>
              </a:rPr>
              <a:t> value</a:t>
            </a:r>
            <a:r>
              <a:rPr lang="en-GB" sz="1800" b="0" i="0" u="none" strike="noStrike" dirty="0">
                <a:solidFill>
                  <a:srgbClr val="000000"/>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2919949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DD14B4-5A7F-4F48-BCB9-413F8F283024}"/>
              </a:ext>
            </a:extLst>
          </p:cNvPr>
          <p:cNvSpPr txBox="1"/>
          <p:nvPr/>
        </p:nvSpPr>
        <p:spPr>
          <a:xfrm>
            <a:off x="4368051" y="822056"/>
            <a:ext cx="2592819" cy="923330"/>
          </a:xfrm>
          <a:prstGeom prst="rect">
            <a:avLst/>
          </a:prstGeom>
          <a:noFill/>
        </p:spPr>
        <p:txBody>
          <a:bodyPr wrap="square" rtlCol="0" anchor="ctr">
            <a:spAutoFit/>
          </a:bodyPr>
          <a:lstStyle/>
          <a:p>
            <a:r>
              <a:rPr lang="en-US" altLang="zh-CN" sz="5400" dirty="0">
                <a:solidFill>
                  <a:schemeClr val="bg1"/>
                </a:solidFill>
                <a:cs typeface="Arial" pitchFamily="34" charset="0"/>
              </a:rPr>
              <a:t>Results</a:t>
            </a:r>
            <a:endParaRPr lang="ko-KR" altLang="en-US" sz="5400" dirty="0">
              <a:solidFill>
                <a:schemeClr val="bg1"/>
              </a:solidFill>
              <a:cs typeface="Arial" pitchFamily="34" charset="0"/>
            </a:endParaRPr>
          </a:p>
        </p:txBody>
      </p:sp>
      <p:pic>
        <p:nvPicPr>
          <p:cNvPr id="2" name="Picture 2">
            <a:extLst>
              <a:ext uri="{FF2B5EF4-FFF2-40B4-BE49-F238E27FC236}">
                <a16:creationId xmlns:a16="http://schemas.microsoft.com/office/drawing/2014/main" id="{72F6958C-F212-44B1-8F25-7BAB67F19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28875"/>
            <a:ext cx="5943600" cy="4429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9ED8A9-48DF-4CA9-9D9D-76622649D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700" y="4660447"/>
            <a:ext cx="3921787" cy="2197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ACCA5C-0FA0-4309-AED7-7DB95C213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93" y="2708502"/>
            <a:ext cx="3522307" cy="195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806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B02C73-9FF2-D84B-A9F8-826F1B4AC2A1}"/>
              </a:ext>
            </a:extLst>
          </p:cNvPr>
          <p:cNvSpPr/>
          <p:nvPr/>
        </p:nvSpPr>
        <p:spPr>
          <a:xfrm>
            <a:off x="1076890" y="2767280"/>
            <a:ext cx="10038219" cy="1323439"/>
          </a:xfrm>
          <a:prstGeom prst="rect">
            <a:avLst/>
          </a:prstGeom>
          <a:noFill/>
        </p:spPr>
        <p:txBody>
          <a:bodyPr wrap="square" lIns="91440" tIns="45720" rIns="91440" bIns="45720">
            <a:spAutoFit/>
          </a:bodyPr>
          <a:lstStyle/>
          <a:p>
            <a:pPr algn="ctr"/>
            <a:r>
              <a:rPr lang="en-US" sz="8000" b="1" cap="none" spc="50" dirty="0">
                <a:ln w="25400" cmpd="sng">
                  <a:solidFill>
                    <a:srgbClr val="002060">
                      <a:alpha val="54000"/>
                    </a:srgbClr>
                  </a:solidFill>
                  <a:prstDash val="solid"/>
                </a:ln>
                <a:solidFill>
                  <a:srgbClr val="70AD47">
                    <a:tint val="1000"/>
                  </a:srgbClr>
                </a:solidFill>
                <a:effectLst>
                  <a:glow rad="38100">
                    <a:schemeClr val="accent1">
                      <a:alpha val="40000"/>
                    </a:schemeClr>
                  </a:glow>
                </a:effectLst>
              </a:rPr>
              <a:t>THANK YOU!</a:t>
            </a:r>
          </a:p>
        </p:txBody>
      </p:sp>
    </p:spTree>
    <p:extLst>
      <p:ext uri="{BB962C8B-B14F-4D97-AF65-F5344CB8AC3E}">
        <p14:creationId xmlns:p14="http://schemas.microsoft.com/office/powerpoint/2010/main" val="267012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0216" y="659748"/>
            <a:ext cx="3931570" cy="923330"/>
          </a:xfrm>
          <a:prstGeom prst="rect">
            <a:avLst/>
          </a:prstGeom>
          <a:noFill/>
        </p:spPr>
        <p:txBody>
          <a:bodyPr wrap="square" rtlCol="0" anchor="ctr">
            <a:spAutoFit/>
          </a:bodyPr>
          <a:lstStyle/>
          <a:p>
            <a:r>
              <a:rPr lang="en-US" altLang="ko-KR" sz="5400" dirty="0">
                <a:solidFill>
                  <a:schemeClr val="bg1"/>
                </a:solidFill>
                <a:cs typeface="Arial" pitchFamily="34" charset="0"/>
              </a:rPr>
              <a:t>Client</a:t>
            </a:r>
          </a:p>
        </p:txBody>
      </p:sp>
      <p:grpSp>
        <p:nvGrpSpPr>
          <p:cNvPr id="14" name="Group 13">
            <a:extLst>
              <a:ext uri="{FF2B5EF4-FFF2-40B4-BE49-F238E27FC236}">
                <a16:creationId xmlns:a16="http://schemas.microsoft.com/office/drawing/2014/main" id="{B0E3F1C5-2C7C-46CF-B650-513F67A38C80}"/>
              </a:ext>
            </a:extLst>
          </p:cNvPr>
          <p:cNvGrpSpPr/>
          <p:nvPr/>
        </p:nvGrpSpPr>
        <p:grpSpPr>
          <a:xfrm>
            <a:off x="4342743" y="7191000"/>
            <a:ext cx="3187416" cy="576000"/>
            <a:chOff x="6669022" y="3358038"/>
            <a:chExt cx="2401714" cy="576000"/>
          </a:xfrm>
        </p:grpSpPr>
        <p:sp>
          <p:nvSpPr>
            <p:cNvPr id="15" name="Rounded Rectangle 4">
              <a:extLst>
                <a:ext uri="{FF2B5EF4-FFF2-40B4-BE49-F238E27FC236}">
                  <a16:creationId xmlns:a16="http://schemas.microsoft.com/office/drawing/2014/main" id="{C1165BEC-69DA-41B2-9402-3860BD893F52}"/>
                </a:ext>
              </a:extLst>
            </p:cNvPr>
            <p:cNvSpPr/>
            <p:nvPr/>
          </p:nvSpPr>
          <p:spPr>
            <a:xfrm>
              <a:off x="6669022" y="3358038"/>
              <a:ext cx="2376264" cy="576000"/>
            </a:xfrm>
            <a:prstGeom prst="roundRect">
              <a:avLst>
                <a:gd name="adj" fmla="val 50000"/>
              </a:avLst>
            </a:prstGeom>
            <a:solidFill>
              <a:schemeClr val="bg1"/>
            </a:solid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6" name="TextBox 15">
              <a:extLst>
                <a:ext uri="{FF2B5EF4-FFF2-40B4-BE49-F238E27FC236}">
                  <a16:creationId xmlns:a16="http://schemas.microsoft.com/office/drawing/2014/main" id="{7EC51D46-00B7-4A70-9C01-BFF66418D560}"/>
                </a:ext>
              </a:extLst>
            </p:cNvPr>
            <p:cNvSpPr txBox="1"/>
            <p:nvPr/>
          </p:nvSpPr>
          <p:spPr>
            <a:xfrm>
              <a:off x="6694472" y="3461372"/>
              <a:ext cx="2376264"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Limited Resources!</a:t>
              </a:r>
              <a:endParaRPr lang="ko-KR" altLang="en-US" b="1" dirty="0">
                <a:solidFill>
                  <a:schemeClr val="tx1">
                    <a:lumMod val="75000"/>
                    <a:lumOff val="25000"/>
                  </a:schemeClr>
                </a:solidFill>
                <a:cs typeface="Arial" pitchFamily="34" charset="0"/>
              </a:endParaRPr>
            </a:p>
          </p:txBody>
        </p:sp>
      </p:grpSp>
      <p:sp>
        <p:nvSpPr>
          <p:cNvPr id="18" name="TextBox 17">
            <a:extLst>
              <a:ext uri="{FF2B5EF4-FFF2-40B4-BE49-F238E27FC236}">
                <a16:creationId xmlns:a16="http://schemas.microsoft.com/office/drawing/2014/main" id="{C84567BD-7342-4600-A09B-76409E5B12E1}"/>
              </a:ext>
            </a:extLst>
          </p:cNvPr>
          <p:cNvSpPr txBox="1"/>
          <p:nvPr/>
        </p:nvSpPr>
        <p:spPr>
          <a:xfrm>
            <a:off x="3354851" y="2867004"/>
            <a:ext cx="4376274" cy="338554"/>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University of Melbourne’s constituents' team</a:t>
            </a:r>
          </a:p>
        </p:txBody>
      </p:sp>
      <p:grpSp>
        <p:nvGrpSpPr>
          <p:cNvPr id="25" name="Group 24">
            <a:extLst>
              <a:ext uri="{FF2B5EF4-FFF2-40B4-BE49-F238E27FC236}">
                <a16:creationId xmlns:a16="http://schemas.microsoft.com/office/drawing/2014/main" id="{1C23A31A-643E-4C82-AA88-90695FF7ED9B}"/>
              </a:ext>
            </a:extLst>
          </p:cNvPr>
          <p:cNvGrpSpPr/>
          <p:nvPr/>
        </p:nvGrpSpPr>
        <p:grpSpPr>
          <a:xfrm>
            <a:off x="3041149" y="3445309"/>
            <a:ext cx="5162511" cy="1118512"/>
            <a:chOff x="2180556" y="4319146"/>
            <a:chExt cx="4054844" cy="1118512"/>
          </a:xfrm>
        </p:grpSpPr>
        <p:sp>
          <p:nvSpPr>
            <p:cNvPr id="28" name="TextBox 27">
              <a:extLst>
                <a:ext uri="{FF2B5EF4-FFF2-40B4-BE49-F238E27FC236}">
                  <a16:creationId xmlns:a16="http://schemas.microsoft.com/office/drawing/2014/main" id="{977D41B4-DC0C-4F54-9EAB-915D203BA180}"/>
                </a:ext>
              </a:extLst>
            </p:cNvPr>
            <p:cNvSpPr txBox="1"/>
            <p:nvPr/>
          </p:nvSpPr>
          <p:spPr>
            <a:xfrm>
              <a:off x="2180556" y="4483551"/>
              <a:ext cx="3683695" cy="954107"/>
            </a:xfrm>
            <a:prstGeom prst="rect">
              <a:avLst/>
            </a:prstGeom>
            <a:noFill/>
          </p:spPr>
          <p:txBody>
            <a:bodyPr wrap="square" rtlCol="0">
              <a:spAutoFit/>
            </a:bodyPr>
            <a:lstStyle/>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Focuses</a:t>
              </a:r>
              <a:r>
                <a:rPr lang="en-AU" sz="2400" dirty="0"/>
                <a:t> </a:t>
              </a:r>
              <a:r>
                <a:rPr lang="en-AU" sz="1600" dirty="0">
                  <a:solidFill>
                    <a:schemeClr val="tx1">
                      <a:lumMod val="75000"/>
                      <a:lumOff val="25000"/>
                    </a:schemeClr>
                  </a:solidFill>
                  <a:cs typeface="Arial" pitchFamily="34" charset="0"/>
                </a:rPr>
                <a:t>on industry partners</a:t>
              </a:r>
            </a:p>
            <a:p>
              <a:pPr marL="628594" lvl="1" indent="-171450">
                <a:buFont typeface="Arial" panose="020B0604020202020204" pitchFamily="34" charset="0"/>
                <a:buChar char="•"/>
              </a:pPr>
              <a:r>
                <a:rPr lang="en-AU" sz="1600" dirty="0">
                  <a:solidFill>
                    <a:schemeClr val="tx1">
                      <a:lumMod val="75000"/>
                      <a:lumOff val="25000"/>
                    </a:schemeClr>
                  </a:solidFill>
                  <a:cs typeface="Arial" pitchFamily="34" charset="0"/>
                </a:rPr>
                <a:t>Offers research collaboration, consultancy and innovation collaboration. </a:t>
              </a:r>
            </a:p>
          </p:txBody>
        </p:sp>
        <p:sp>
          <p:nvSpPr>
            <p:cNvPr id="31" name="TextBox 30">
              <a:extLst>
                <a:ext uri="{FF2B5EF4-FFF2-40B4-BE49-F238E27FC236}">
                  <a16:creationId xmlns:a16="http://schemas.microsoft.com/office/drawing/2014/main" id="{751E4276-260F-45CC-84A2-F78D2F47131D}"/>
                </a:ext>
              </a:extLst>
            </p:cNvPr>
            <p:cNvSpPr txBox="1"/>
            <p:nvPr/>
          </p:nvSpPr>
          <p:spPr>
            <a:xfrm>
              <a:off x="2551705" y="4319146"/>
              <a:ext cx="3683695" cy="338554"/>
            </a:xfrm>
            <a:prstGeom prst="rect">
              <a:avLst/>
            </a:prstGeom>
            <a:noFill/>
          </p:spPr>
          <p:txBody>
            <a:bodyPr wrap="square" rtlCol="0">
              <a:spAutoFit/>
            </a:bodyPr>
            <a:lstStyle/>
            <a:p>
              <a:r>
                <a:rPr lang="en-AU" sz="1600" b="1" dirty="0">
                  <a:solidFill>
                    <a:schemeClr val="accent4"/>
                  </a:solidFill>
                  <a:cs typeface="Arial" pitchFamily="34" charset="0"/>
                </a:rPr>
                <a:t>Research Collaborations</a:t>
              </a:r>
              <a:endParaRPr lang="ko-KR" altLang="en-US" sz="1600" b="1" dirty="0">
                <a:solidFill>
                  <a:schemeClr val="accent4"/>
                </a:solidFill>
                <a:cs typeface="Arial" pitchFamily="34" charset="0"/>
              </a:endParaRPr>
            </a:p>
          </p:txBody>
        </p:sp>
      </p:grpSp>
      <p:pic>
        <p:nvPicPr>
          <p:cNvPr id="37" name="Picture 36">
            <a:extLst>
              <a:ext uri="{FF2B5EF4-FFF2-40B4-BE49-F238E27FC236}">
                <a16:creationId xmlns:a16="http://schemas.microsoft.com/office/drawing/2014/main" id="{1EF2CAF8-5751-44F2-A701-A5299DAEDE34}"/>
              </a:ext>
            </a:extLst>
          </p:cNvPr>
          <p:cNvPicPr>
            <a:picLocks noChangeAspect="1"/>
          </p:cNvPicPr>
          <p:nvPr/>
        </p:nvPicPr>
        <p:blipFill>
          <a:blip r:embed="rId2"/>
          <a:stretch>
            <a:fillRect/>
          </a:stretch>
        </p:blipFill>
        <p:spPr>
          <a:xfrm>
            <a:off x="419115" y="3036281"/>
            <a:ext cx="2407701" cy="2407701"/>
          </a:xfrm>
          <a:prstGeom prst="rect">
            <a:avLst/>
          </a:prstGeom>
        </p:spPr>
      </p:pic>
      <p:pic>
        <p:nvPicPr>
          <p:cNvPr id="39" name="Picture 38" descr="A close up of a logo&#10;&#10;Description automatically generated">
            <a:extLst>
              <a:ext uri="{FF2B5EF4-FFF2-40B4-BE49-F238E27FC236}">
                <a16:creationId xmlns:a16="http://schemas.microsoft.com/office/drawing/2014/main" id="{70E817F1-734F-45AB-AEE9-55C7E0AD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15" y="6858000"/>
            <a:ext cx="1597676" cy="1597676"/>
          </a:xfrm>
          <a:prstGeom prst="rect">
            <a:avLst/>
          </a:prstGeom>
        </p:spPr>
      </p:pic>
      <p:pic>
        <p:nvPicPr>
          <p:cNvPr id="40" name="Picture 39" descr="A close up of a sign&#10;&#10;Description automatically generated">
            <a:extLst>
              <a:ext uri="{FF2B5EF4-FFF2-40B4-BE49-F238E27FC236}">
                <a16:creationId xmlns:a16="http://schemas.microsoft.com/office/drawing/2014/main" id="{F308E432-2660-4DCD-AE8B-926D45173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3914" y="6858000"/>
            <a:ext cx="1242000" cy="1242000"/>
          </a:xfrm>
          <a:prstGeom prst="rect">
            <a:avLst/>
          </a:prstGeom>
        </p:spPr>
      </p:pic>
      <p:sp>
        <p:nvSpPr>
          <p:cNvPr id="23" name="TextBox 22">
            <a:extLst>
              <a:ext uri="{FF2B5EF4-FFF2-40B4-BE49-F238E27FC236}">
                <a16:creationId xmlns:a16="http://schemas.microsoft.com/office/drawing/2014/main" id="{9854E6CA-D62B-4943-8B95-07E17C8978DE}"/>
              </a:ext>
            </a:extLst>
          </p:cNvPr>
          <p:cNvSpPr txBox="1"/>
          <p:nvPr/>
        </p:nvSpPr>
        <p:spPr>
          <a:xfrm>
            <a:off x="3513685" y="5121034"/>
            <a:ext cx="5805113" cy="830997"/>
          </a:xfrm>
          <a:prstGeom prst="rect">
            <a:avLst/>
          </a:prstGeom>
          <a:noFill/>
        </p:spPr>
        <p:txBody>
          <a:bodyPr wrap="square" rtlCol="0">
            <a:spAutoFit/>
          </a:bodyPr>
          <a:lstStyle/>
          <a:p>
            <a:r>
              <a:rPr lang="en-AU" sz="1600" b="1" dirty="0">
                <a:solidFill>
                  <a:schemeClr val="accent4"/>
                </a:solidFill>
                <a:cs typeface="Arial" pitchFamily="34" charset="0"/>
              </a:rPr>
              <a:t>Scope of the Project</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Develop a scoring model for the opportunities</a:t>
            </a:r>
          </a:p>
          <a:p>
            <a:pPr marL="285750" indent="-285750">
              <a:buFont typeface="Arial" panose="020B0604020202020204" pitchFamily="34" charset="0"/>
              <a:buChar char="•"/>
            </a:pPr>
            <a:r>
              <a:rPr lang="en-AU" sz="1600" dirty="0">
                <a:solidFill>
                  <a:schemeClr val="tx1">
                    <a:lumMod val="75000"/>
                    <a:lumOff val="25000"/>
                  </a:schemeClr>
                </a:solidFill>
                <a:cs typeface="Arial" pitchFamily="34" charset="0"/>
              </a:rPr>
              <a:t>Gain insights / determine the key drivers</a:t>
            </a:r>
          </a:p>
        </p:txBody>
      </p:sp>
    </p:spTree>
    <p:extLst>
      <p:ext uri="{BB962C8B-B14F-4D97-AF65-F5344CB8AC3E}">
        <p14:creationId xmlns:p14="http://schemas.microsoft.com/office/powerpoint/2010/main" val="6253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568C8C5-D80A-44B6-9E0F-7156C2F3EED3}"/>
              </a:ext>
            </a:extLst>
          </p:cNvPr>
          <p:cNvCxnSpPr/>
          <p:nvPr/>
        </p:nvCxnSpPr>
        <p:spPr>
          <a:xfrm>
            <a:off x="12410983" y="45542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18ED8A-311F-F84E-ADD8-393055B7170B}"/>
              </a:ext>
            </a:extLst>
          </p:cNvPr>
          <p:cNvSpPr txBox="1"/>
          <p:nvPr/>
        </p:nvSpPr>
        <p:spPr>
          <a:xfrm>
            <a:off x="1493779" y="961519"/>
            <a:ext cx="8073483" cy="923330"/>
          </a:xfrm>
          <a:prstGeom prst="rect">
            <a:avLst/>
          </a:prstGeom>
          <a:noFill/>
        </p:spPr>
        <p:txBody>
          <a:bodyPr wrap="square" rtlCol="0" anchor="ctr">
            <a:spAutoFit/>
          </a:bodyPr>
          <a:lstStyle/>
          <a:p>
            <a:r>
              <a:rPr lang="en-US" altLang="ko-KR" sz="5400" dirty="0">
                <a:solidFill>
                  <a:schemeClr val="bg1"/>
                </a:solidFill>
                <a:cs typeface="Arial" pitchFamily="34" charset="0"/>
              </a:rPr>
              <a:t>Thank you</a:t>
            </a:r>
          </a:p>
        </p:txBody>
      </p:sp>
      <p:sp>
        <p:nvSpPr>
          <p:cNvPr id="2" name="TextBox 1">
            <a:extLst>
              <a:ext uri="{FF2B5EF4-FFF2-40B4-BE49-F238E27FC236}">
                <a16:creationId xmlns:a16="http://schemas.microsoft.com/office/drawing/2014/main" id="{42EEA84F-60EE-9E4A-836B-E00604AA1A0C}"/>
              </a:ext>
            </a:extLst>
          </p:cNvPr>
          <p:cNvSpPr txBox="1"/>
          <p:nvPr/>
        </p:nvSpPr>
        <p:spPr>
          <a:xfrm>
            <a:off x="1493779" y="3520440"/>
            <a:ext cx="2717411" cy="646331"/>
          </a:xfrm>
          <a:prstGeom prst="rect">
            <a:avLst/>
          </a:prstGeom>
          <a:noFill/>
        </p:spPr>
        <p:txBody>
          <a:bodyPr wrap="none" rtlCol="0">
            <a:spAutoFit/>
          </a:bodyPr>
          <a:lstStyle/>
          <a:p>
            <a:pPr marL="285750" indent="-285750">
              <a:buFont typeface="Arial" panose="020B0604020202020204" pitchFamily="34" charset="0"/>
              <a:buChar char="•"/>
            </a:pPr>
            <a:r>
              <a:rPr lang="en-US" dirty="0"/>
              <a:t>Any feedback?</a:t>
            </a:r>
          </a:p>
          <a:p>
            <a:pPr marL="285750" indent="-285750">
              <a:buFont typeface="Arial" panose="020B0604020202020204" pitchFamily="34" charset="0"/>
              <a:buChar char="•"/>
            </a:pPr>
            <a:r>
              <a:rPr lang="en-US" dirty="0"/>
              <a:t>Is handover required?</a:t>
            </a:r>
          </a:p>
        </p:txBody>
      </p:sp>
    </p:spTree>
    <p:extLst>
      <p:ext uri="{BB962C8B-B14F-4D97-AF65-F5344CB8AC3E}">
        <p14:creationId xmlns:p14="http://schemas.microsoft.com/office/powerpoint/2010/main" val="331203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425" y="918417"/>
            <a:ext cx="6783150" cy="923330"/>
          </a:xfrm>
          <a:prstGeom prst="rect">
            <a:avLst/>
          </a:prstGeom>
          <a:noFill/>
        </p:spPr>
        <p:txBody>
          <a:bodyPr wrap="square" rtlCol="0" anchor="ctr">
            <a:spAutoFit/>
          </a:bodyPr>
          <a:lstStyle/>
          <a:p>
            <a:r>
              <a:rPr lang="en-US" altLang="ko-KR" sz="5400" dirty="0">
                <a:solidFill>
                  <a:schemeClr val="bg1"/>
                </a:solidFill>
                <a:cs typeface="Arial" pitchFamily="34" charset="0"/>
              </a:rPr>
              <a:t>Problem Statements</a:t>
            </a:r>
            <a:endParaRPr lang="ko-KR" altLang="en-US" sz="5400" dirty="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13547" y="3378553"/>
            <a:ext cx="10580115" cy="1232757"/>
            <a:chOff x="5692278" y="3070393"/>
            <a:chExt cx="4707541" cy="1232757"/>
          </a:xfrm>
        </p:grpSpPr>
        <p:sp>
          <p:nvSpPr>
            <p:cNvPr id="8" name="TextBox 7"/>
            <p:cNvSpPr txBox="1"/>
            <p:nvPr/>
          </p:nvSpPr>
          <p:spPr>
            <a:xfrm>
              <a:off x="6319038" y="3779930"/>
              <a:ext cx="3362911" cy="523220"/>
            </a:xfrm>
            <a:prstGeom prst="rect">
              <a:avLst/>
            </a:prstGeom>
            <a:noFill/>
          </p:spPr>
          <p:txBody>
            <a:bodyPr wrap="square" rtlCol="0">
              <a:spAutoFit/>
            </a:bodyPr>
            <a:lstStyle/>
            <a:p>
              <a:pPr marL="285750"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Scoring each lead/opportunity in terms of its likelihood of success of conversion into a financial agreement and relationships.</a:t>
              </a:r>
              <a:endParaRPr lang="en-US" altLang="ko-KR" sz="1400" dirty="0">
                <a:cs typeface="Arial" pitchFamily="34" charset="0"/>
              </a:endParaRPr>
            </a:p>
          </p:txBody>
        </p:sp>
        <p:sp>
          <p:nvSpPr>
            <p:cNvPr id="9" name="TextBox 8"/>
            <p:cNvSpPr txBox="1"/>
            <p:nvPr/>
          </p:nvSpPr>
          <p:spPr>
            <a:xfrm>
              <a:off x="6300566" y="3261304"/>
              <a:ext cx="4099253"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Generate a lead scoring model</a:t>
              </a:r>
            </a:p>
          </p:txBody>
        </p:sp>
        <p:sp>
          <p:nvSpPr>
            <p:cNvPr id="7" name="TextBox 6"/>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01</a:t>
              </a:r>
              <a:endParaRPr lang="ko-KR" altLang="en-US" sz="6600" b="1" dirty="0">
                <a:cs typeface="Arial" pitchFamily="34" charset="0"/>
              </a:endParaRPr>
            </a:p>
          </p:txBody>
        </p:sp>
      </p:grpSp>
      <p:grpSp>
        <p:nvGrpSpPr>
          <p:cNvPr id="27" name="Group 26">
            <a:extLst>
              <a:ext uri="{FF2B5EF4-FFF2-40B4-BE49-F238E27FC236}">
                <a16:creationId xmlns:a16="http://schemas.microsoft.com/office/drawing/2014/main" id="{BC1A5C06-9DB4-413C-9356-73FF09130A4F}"/>
              </a:ext>
            </a:extLst>
          </p:cNvPr>
          <p:cNvGrpSpPr/>
          <p:nvPr/>
        </p:nvGrpSpPr>
        <p:grpSpPr>
          <a:xfrm>
            <a:off x="1862375" y="5198610"/>
            <a:ext cx="9902166" cy="1107996"/>
            <a:chOff x="5692278" y="3070393"/>
            <a:chExt cx="4707541" cy="1107996"/>
          </a:xfrm>
        </p:grpSpPr>
        <p:sp>
          <p:nvSpPr>
            <p:cNvPr id="29" name="TextBox 28">
              <a:extLst>
                <a:ext uri="{FF2B5EF4-FFF2-40B4-BE49-F238E27FC236}">
                  <a16:creationId xmlns:a16="http://schemas.microsoft.com/office/drawing/2014/main" id="{94F50ED2-77D6-4064-8834-6CA6460394EB}"/>
                </a:ext>
              </a:extLst>
            </p:cNvPr>
            <p:cNvSpPr txBox="1"/>
            <p:nvPr/>
          </p:nvSpPr>
          <p:spPr>
            <a:xfrm>
              <a:off x="6235395" y="3321837"/>
              <a:ext cx="4164424" cy="584775"/>
            </a:xfrm>
            <a:prstGeom prst="rect">
              <a:avLst/>
            </a:prstGeom>
            <a:noFill/>
          </p:spPr>
          <p:txBody>
            <a:bodyPr wrap="square" lIns="108000" rIns="108000" rtlCol="0">
              <a:spAutoFit/>
            </a:bodyPr>
            <a:lstStyle/>
            <a:p>
              <a:r>
                <a:rPr lang="en-AU" sz="3200" dirty="0">
                  <a:latin typeface="Calibri" panose="020F0502020204030204" pitchFamily="34" charset="0"/>
                  <a:cs typeface="Calibri" panose="020F0502020204030204" pitchFamily="34" charset="0"/>
                </a:rPr>
                <a:t>What are the key drivers for successful conversion?</a:t>
              </a:r>
              <a:endParaRPr lang="ko-KR" altLang="en-US" sz="2800" b="1" dirty="0">
                <a:cs typeface="Arial" pitchFamily="34" charset="0"/>
              </a:endParaRPr>
            </a:p>
          </p:txBody>
        </p:sp>
        <p:sp>
          <p:nvSpPr>
            <p:cNvPr id="30" name="TextBox 29">
              <a:extLst>
                <a:ext uri="{FF2B5EF4-FFF2-40B4-BE49-F238E27FC236}">
                  <a16:creationId xmlns:a16="http://schemas.microsoft.com/office/drawing/2014/main" id="{3F4FFC14-B4AA-49BC-8F34-087407605B97}"/>
                </a:ext>
              </a:extLst>
            </p:cNvPr>
            <p:cNvSpPr txBox="1"/>
            <p:nvPr/>
          </p:nvSpPr>
          <p:spPr>
            <a:xfrm>
              <a:off x="5692278" y="3070393"/>
              <a:ext cx="1078173" cy="1107996"/>
            </a:xfrm>
            <a:prstGeom prst="rect">
              <a:avLst/>
            </a:prstGeom>
            <a:noFill/>
          </p:spPr>
          <p:txBody>
            <a:bodyPr wrap="square" lIns="108000" rIns="108000" rtlCol="0">
              <a:spAutoFit/>
            </a:bodyPr>
            <a:lstStyle/>
            <a:p>
              <a:r>
                <a:rPr lang="en-US" altLang="ko-KR" sz="6600" b="1" dirty="0">
                  <a:cs typeface="Arial" pitchFamily="34" charset="0"/>
                </a:rPr>
                <a:t>02</a:t>
              </a:r>
              <a:endParaRPr lang="ko-KR" altLang="en-US" sz="6600" b="1" dirty="0">
                <a:cs typeface="Arial" pitchFamily="34" charset="0"/>
              </a:endParaRPr>
            </a:p>
          </p:txBody>
        </p:sp>
      </p:gr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016" y="3518158"/>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64" y="5109650"/>
            <a:ext cx="1265582" cy="1265582"/>
          </a:xfrm>
          <a:prstGeom prst="rect">
            <a:avLst/>
          </a:prstGeom>
        </p:spPr>
      </p:pic>
    </p:spTree>
    <p:extLst>
      <p:ext uri="{BB962C8B-B14F-4D97-AF65-F5344CB8AC3E}">
        <p14:creationId xmlns:p14="http://schemas.microsoft.com/office/powerpoint/2010/main" val="300109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65424" y="877473"/>
            <a:ext cx="5061151" cy="923330"/>
          </a:xfrm>
          <a:prstGeom prst="rect">
            <a:avLst/>
          </a:prstGeom>
          <a:noFill/>
        </p:spPr>
        <p:txBody>
          <a:bodyPr wrap="square" rtlCol="0" anchor="ctr">
            <a:spAutoFit/>
          </a:bodyPr>
          <a:lstStyle/>
          <a:p>
            <a:r>
              <a:rPr lang="en-US" altLang="ko-KR" sz="5400" dirty="0">
                <a:solidFill>
                  <a:schemeClr val="bg1"/>
                </a:solidFill>
                <a:cs typeface="Arial" pitchFamily="34" charset="0"/>
              </a:rPr>
              <a:t>Key Challenges</a:t>
            </a:r>
            <a:endParaRPr lang="ko-KR" altLang="en-US" sz="5400" dirty="0">
              <a:solidFill>
                <a:schemeClr val="bg1"/>
              </a:solidFill>
              <a:cs typeface="Arial" pitchFamily="34" charset="0"/>
            </a:endParaRPr>
          </a:p>
        </p:txBody>
      </p:sp>
      <p:pic>
        <p:nvPicPr>
          <p:cNvPr id="4" name="Picture 3" descr="A close up of a logo&#10;&#10;Description automatically generated">
            <a:extLst>
              <a:ext uri="{FF2B5EF4-FFF2-40B4-BE49-F238E27FC236}">
                <a16:creationId xmlns:a16="http://schemas.microsoft.com/office/drawing/2014/main" id="{CAD9395B-C902-4F92-9317-F7B819CF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3834" y="6957394"/>
            <a:ext cx="1272161" cy="127216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DAE8168B-FBA9-46FB-93B8-D0CFEBB83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760" y="4916167"/>
            <a:ext cx="1265582" cy="1265582"/>
          </a:xfrm>
          <a:prstGeom prst="rect">
            <a:avLst/>
          </a:prstGeom>
        </p:spPr>
      </p:pic>
      <p:sp>
        <p:nvSpPr>
          <p:cNvPr id="3" name="TextBox 2">
            <a:extLst>
              <a:ext uri="{FF2B5EF4-FFF2-40B4-BE49-F238E27FC236}">
                <a16:creationId xmlns:a16="http://schemas.microsoft.com/office/drawing/2014/main" id="{02E1857F-7043-6D40-9D92-E8A772D3A2F8}"/>
              </a:ext>
            </a:extLst>
          </p:cNvPr>
          <p:cNvSpPr txBox="1"/>
          <p:nvPr/>
        </p:nvSpPr>
        <p:spPr>
          <a:xfrm>
            <a:off x="650358" y="3325969"/>
            <a:ext cx="4679486" cy="2862322"/>
          </a:xfrm>
          <a:prstGeom prst="rect">
            <a:avLst/>
          </a:prstGeom>
          <a:noFill/>
        </p:spPr>
        <p:txBody>
          <a:bodyPr wrap="none" rtlCol="0">
            <a:spAutoFit/>
          </a:bodyPr>
          <a:lstStyle/>
          <a:p>
            <a:r>
              <a:rPr lang="en-US" b="1" dirty="0"/>
              <a:t>ML challenges:</a:t>
            </a:r>
          </a:p>
          <a:p>
            <a:endParaRPr lang="en-US" dirty="0"/>
          </a:p>
          <a:p>
            <a:pPr marL="285750" indent="-285750">
              <a:buFont typeface="Arial" panose="020B0604020202020204" pitchFamily="34" charset="0"/>
              <a:buChar char="•"/>
            </a:pPr>
            <a:r>
              <a:rPr lang="en-US" dirty="0"/>
              <a:t>Dealing with missing data (data cleaning)</a:t>
            </a:r>
          </a:p>
          <a:p>
            <a:pPr marL="285750" indent="-285750">
              <a:buFont typeface="Arial" panose="020B0604020202020204" pitchFamily="34" charset="0"/>
              <a:buChar char="•"/>
            </a:pPr>
            <a:r>
              <a:rPr lang="en-US" dirty="0"/>
              <a:t>Feature transformation (</a:t>
            </a:r>
            <a:r>
              <a:rPr lang="en-AU" dirty="0"/>
              <a:t>categorical</a:t>
            </a:r>
            <a:r>
              <a:rPr lang="en-US" dirty="0"/>
              <a:t> data)</a:t>
            </a:r>
          </a:p>
          <a:p>
            <a:pPr marL="285750" indent="-285750">
              <a:buFont typeface="Arial" panose="020B0604020202020204" pitchFamily="34" charset="0"/>
              <a:buChar char="•"/>
            </a:pPr>
            <a:r>
              <a:rPr lang="en-US" dirty="0"/>
              <a:t>Feature selection</a:t>
            </a:r>
          </a:p>
          <a:p>
            <a:pPr marL="285750" indent="-285750">
              <a:buFont typeface="Arial" panose="020B0604020202020204" pitchFamily="34" charset="0"/>
              <a:buChar char="•"/>
            </a:pPr>
            <a:r>
              <a:rPr lang="en-US" dirty="0"/>
              <a:t>Imbalanced dataset</a:t>
            </a:r>
          </a:p>
          <a:p>
            <a:pPr marL="285750" indent="-285750">
              <a:buFont typeface="Arial" panose="020B0604020202020204" pitchFamily="34" charset="0"/>
              <a:buChar char="•"/>
            </a:pPr>
            <a:r>
              <a:rPr lang="en-US" dirty="0"/>
              <a:t>Model tuning</a:t>
            </a:r>
          </a:p>
          <a:p>
            <a:pPr marL="285750" indent="-285750">
              <a:buFont typeface="Arial" panose="020B0604020202020204" pitchFamily="34" charset="0"/>
              <a:buChar char="•"/>
            </a:pPr>
            <a:r>
              <a:rPr lang="en-US" dirty="0"/>
              <a:t>Model selection</a:t>
            </a:r>
          </a:p>
          <a:p>
            <a:pPr marL="285750" indent="-285750">
              <a:buFont typeface="Arial" panose="020B0604020202020204" pitchFamily="34" charset="0"/>
              <a:buChar char="•"/>
            </a:pPr>
            <a:r>
              <a:rPr lang="en-US" dirty="0"/>
              <a:t>Validating performance</a:t>
            </a:r>
          </a:p>
          <a:p>
            <a:pPr marL="285750" indent="-285750">
              <a:buFont typeface="Arial" panose="020B0604020202020204" pitchFamily="34" charset="0"/>
              <a:buChar char="•"/>
            </a:pPr>
            <a:r>
              <a:rPr lang="en-US" dirty="0"/>
              <a:t>Interpreting models and results</a:t>
            </a:r>
          </a:p>
        </p:txBody>
      </p:sp>
      <p:sp>
        <p:nvSpPr>
          <p:cNvPr id="5" name="TextBox 4">
            <a:extLst>
              <a:ext uri="{FF2B5EF4-FFF2-40B4-BE49-F238E27FC236}">
                <a16:creationId xmlns:a16="http://schemas.microsoft.com/office/drawing/2014/main" id="{F96D04FB-B5A0-1D40-9CBE-05C565ABC123}"/>
              </a:ext>
            </a:extLst>
          </p:cNvPr>
          <p:cNvSpPr txBox="1"/>
          <p:nvPr/>
        </p:nvSpPr>
        <p:spPr>
          <a:xfrm>
            <a:off x="5615144" y="3325969"/>
            <a:ext cx="5153975" cy="1477328"/>
          </a:xfrm>
          <a:prstGeom prst="rect">
            <a:avLst/>
          </a:prstGeom>
          <a:noFill/>
        </p:spPr>
        <p:txBody>
          <a:bodyPr wrap="none" rtlCol="0">
            <a:spAutoFit/>
          </a:bodyPr>
          <a:lstStyle/>
          <a:p>
            <a:r>
              <a:rPr lang="en-US" b="1" dirty="0"/>
              <a:t>Things we cannot control:</a:t>
            </a:r>
          </a:p>
          <a:p>
            <a:endParaRPr lang="en-US" dirty="0"/>
          </a:p>
          <a:p>
            <a:pPr marL="285750" indent="-285750">
              <a:buFont typeface="Arial" panose="020B0604020202020204" pitchFamily="34" charset="0"/>
              <a:buChar char="•"/>
            </a:pPr>
            <a:r>
              <a:rPr lang="en-US" dirty="0"/>
              <a:t>Lots of missing data, and missing data entries</a:t>
            </a:r>
          </a:p>
          <a:p>
            <a:pPr marL="285750" indent="-285750">
              <a:buFont typeface="Arial" panose="020B0604020202020204" pitchFamily="34" charset="0"/>
              <a:buChar char="•"/>
            </a:pPr>
            <a:r>
              <a:rPr lang="en-US" dirty="0"/>
              <a:t>Integrity of the data</a:t>
            </a:r>
          </a:p>
          <a:p>
            <a:endParaRPr lang="en-US" dirty="0"/>
          </a:p>
        </p:txBody>
      </p:sp>
    </p:spTree>
    <p:extLst>
      <p:ext uri="{BB962C8B-B14F-4D97-AF65-F5344CB8AC3E}">
        <p14:creationId xmlns:p14="http://schemas.microsoft.com/office/powerpoint/2010/main" val="115448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M</a:t>
            </a:r>
            <a:r>
              <a:rPr lang="en-US" altLang="zh-CN" dirty="0"/>
              <a:t>achine Learning Pipeline</a:t>
            </a:r>
            <a:endParaRPr lang="en-US" dirty="0"/>
          </a:p>
        </p:txBody>
      </p:sp>
      <p:grpSp>
        <p:nvGrpSpPr>
          <p:cNvPr id="3" name="Group 2">
            <a:extLst>
              <a:ext uri="{FF2B5EF4-FFF2-40B4-BE49-F238E27FC236}">
                <a16:creationId xmlns:a16="http://schemas.microsoft.com/office/drawing/2014/main" id="{31126605-BCDF-48EC-9724-C31257FCE87E}"/>
              </a:ext>
            </a:extLst>
          </p:cNvPr>
          <p:cNvGrpSpPr/>
          <p:nvPr/>
        </p:nvGrpSpPr>
        <p:grpSpPr>
          <a:xfrm>
            <a:off x="918592" y="3756879"/>
            <a:ext cx="10372400" cy="371649"/>
            <a:chOff x="395536" y="3097535"/>
            <a:chExt cx="8208912" cy="371649"/>
          </a:xfrm>
        </p:grpSpPr>
        <p:sp>
          <p:nvSpPr>
            <p:cNvPr id="4" name="Rectangle 3">
              <a:extLst>
                <a:ext uri="{FF2B5EF4-FFF2-40B4-BE49-F238E27FC236}">
                  <a16:creationId xmlns:a16="http://schemas.microsoft.com/office/drawing/2014/main" id="{10A51B80-BE25-4B58-AC7D-C71E941EEBE4}"/>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ectangle 3">
              <a:extLst>
                <a:ext uri="{FF2B5EF4-FFF2-40B4-BE49-F238E27FC236}">
                  <a16:creationId xmlns:a16="http://schemas.microsoft.com/office/drawing/2014/main" id="{A986BA66-5F1C-4613-8A98-78837CA2D37C}"/>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6" name="Rectangle 3">
              <a:extLst>
                <a:ext uri="{FF2B5EF4-FFF2-40B4-BE49-F238E27FC236}">
                  <a16:creationId xmlns:a16="http://schemas.microsoft.com/office/drawing/2014/main" id="{2FDE795C-A164-4C18-9B13-0560F1A1BE01}"/>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ectangle 3">
              <a:extLst>
                <a:ext uri="{FF2B5EF4-FFF2-40B4-BE49-F238E27FC236}">
                  <a16:creationId xmlns:a16="http://schemas.microsoft.com/office/drawing/2014/main" id="{D60D5D23-3D68-4635-A865-F740063117A5}"/>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ectangle 3">
              <a:extLst>
                <a:ext uri="{FF2B5EF4-FFF2-40B4-BE49-F238E27FC236}">
                  <a16:creationId xmlns:a16="http://schemas.microsoft.com/office/drawing/2014/main" id="{41FD1879-391B-4C63-B6CE-7827F96D06C8}"/>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Rectangle 3">
              <a:extLst>
                <a:ext uri="{FF2B5EF4-FFF2-40B4-BE49-F238E27FC236}">
                  <a16:creationId xmlns:a16="http://schemas.microsoft.com/office/drawing/2014/main" id="{B53D7184-1D9A-4369-BA86-9D5254244445}"/>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0" name="Oval 9">
            <a:extLst>
              <a:ext uri="{FF2B5EF4-FFF2-40B4-BE49-F238E27FC236}">
                <a16:creationId xmlns:a16="http://schemas.microsoft.com/office/drawing/2014/main" id="{2288ADC4-4379-4ED1-915A-5747C7B07EB9}"/>
              </a:ext>
            </a:extLst>
          </p:cNvPr>
          <p:cNvSpPr>
            <a:spLocks noChangeAspect="1"/>
          </p:cNvSpPr>
          <p:nvPr/>
        </p:nvSpPr>
        <p:spPr>
          <a:xfrm>
            <a:off x="1424219" y="2847942"/>
            <a:ext cx="731520" cy="73152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A3690E4F-E05F-474E-8056-35D3A0EF61FC}"/>
              </a:ext>
            </a:extLst>
          </p:cNvPr>
          <p:cNvSpPr txBox="1"/>
          <p:nvPr/>
        </p:nvSpPr>
        <p:spPr>
          <a:xfrm>
            <a:off x="506027" y="4222762"/>
            <a:ext cx="228649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Data Integration</a:t>
            </a:r>
            <a:endParaRPr lang="ko-KR" altLang="en-US" sz="2400" b="1" dirty="0">
              <a:solidFill>
                <a:schemeClr val="tx1">
                  <a:lumMod val="65000"/>
                  <a:lumOff val="35000"/>
                </a:schemeClr>
              </a:solidFill>
              <a:cs typeface="Arial" pitchFamily="34" charset="0"/>
            </a:endParaRPr>
          </a:p>
        </p:txBody>
      </p:sp>
      <p:sp>
        <p:nvSpPr>
          <p:cNvPr id="15" name="TextBox 14">
            <a:extLst>
              <a:ext uri="{FF2B5EF4-FFF2-40B4-BE49-F238E27FC236}">
                <a16:creationId xmlns:a16="http://schemas.microsoft.com/office/drawing/2014/main" id="{DC39DF76-799E-40BD-8F84-7F135B93AC96}"/>
              </a:ext>
            </a:extLst>
          </p:cNvPr>
          <p:cNvSpPr txBox="1"/>
          <p:nvPr/>
        </p:nvSpPr>
        <p:spPr>
          <a:xfrm>
            <a:off x="2305294" y="2741802"/>
            <a:ext cx="2428570" cy="461665"/>
          </a:xfrm>
          <a:prstGeom prst="rect">
            <a:avLst/>
          </a:prstGeom>
          <a:noFill/>
        </p:spPr>
        <p:txBody>
          <a:bodyPr wrap="square" rtlCol="0">
            <a:spAutoFit/>
          </a:bodyPr>
          <a:lstStyle/>
          <a:p>
            <a:pPr algn="ctr"/>
            <a:r>
              <a:rPr lang="en-GB" altLang="ko-KR" sz="2400" b="1" dirty="0">
                <a:solidFill>
                  <a:schemeClr val="tx1">
                    <a:lumMod val="75000"/>
                    <a:lumOff val="25000"/>
                  </a:schemeClr>
                </a:solidFill>
                <a:cs typeface="Arial" pitchFamily="34" charset="0"/>
              </a:rPr>
              <a:t>Pre-Processing</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CCCFEC62-430D-4103-B1E3-D077E44D5848}"/>
              </a:ext>
            </a:extLst>
          </p:cNvPr>
          <p:cNvSpPr>
            <a:spLocks noChangeAspect="1"/>
          </p:cNvSpPr>
          <p:nvPr/>
        </p:nvSpPr>
        <p:spPr>
          <a:xfrm>
            <a:off x="3153819" y="4340483"/>
            <a:ext cx="731520" cy="73152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22FC461-44D0-4D17-9BE7-D7C289624559}"/>
              </a:ext>
            </a:extLst>
          </p:cNvPr>
          <p:cNvSpPr>
            <a:spLocks noChangeAspect="1"/>
          </p:cNvSpPr>
          <p:nvPr/>
        </p:nvSpPr>
        <p:spPr>
          <a:xfrm>
            <a:off x="4883419" y="2847942"/>
            <a:ext cx="731520" cy="73152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TextBox 20">
            <a:extLst>
              <a:ext uri="{FF2B5EF4-FFF2-40B4-BE49-F238E27FC236}">
                <a16:creationId xmlns:a16="http://schemas.microsoft.com/office/drawing/2014/main" id="{6CCE4CDA-91EE-4798-B4C3-B5E79EFBA233}"/>
              </a:ext>
            </a:extLst>
          </p:cNvPr>
          <p:cNvSpPr txBox="1"/>
          <p:nvPr/>
        </p:nvSpPr>
        <p:spPr>
          <a:xfrm>
            <a:off x="4512222" y="4241186"/>
            <a:ext cx="144954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Training</a:t>
            </a:r>
            <a:endParaRPr lang="ko-KR" altLang="en-US" sz="2400" b="1" dirty="0">
              <a:solidFill>
                <a:schemeClr val="tx1">
                  <a:lumMod val="65000"/>
                  <a:lumOff val="35000"/>
                </a:schemeClr>
              </a:solidFill>
              <a:cs typeface="Arial" pitchFamily="34" charset="0"/>
            </a:endParaRPr>
          </a:p>
        </p:txBody>
      </p:sp>
      <p:sp>
        <p:nvSpPr>
          <p:cNvPr id="25" name="Oval 24">
            <a:extLst>
              <a:ext uri="{FF2B5EF4-FFF2-40B4-BE49-F238E27FC236}">
                <a16:creationId xmlns:a16="http://schemas.microsoft.com/office/drawing/2014/main" id="{D8CAF5FB-3E18-4835-86C1-47A66A72D932}"/>
              </a:ext>
            </a:extLst>
          </p:cNvPr>
          <p:cNvSpPr>
            <a:spLocks noChangeAspect="1"/>
          </p:cNvSpPr>
          <p:nvPr/>
        </p:nvSpPr>
        <p:spPr>
          <a:xfrm>
            <a:off x="8342619" y="2847942"/>
            <a:ext cx="731520" cy="73152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TextBox 25">
            <a:extLst>
              <a:ext uri="{FF2B5EF4-FFF2-40B4-BE49-F238E27FC236}">
                <a16:creationId xmlns:a16="http://schemas.microsoft.com/office/drawing/2014/main" id="{300C9389-373B-478A-B74E-700AE7A0A2AC}"/>
              </a:ext>
            </a:extLst>
          </p:cNvPr>
          <p:cNvSpPr txBox="1"/>
          <p:nvPr/>
        </p:nvSpPr>
        <p:spPr>
          <a:xfrm>
            <a:off x="9458549" y="2557135"/>
            <a:ext cx="1934492" cy="830997"/>
          </a:xfrm>
          <a:prstGeom prst="rect">
            <a:avLst/>
          </a:prstGeom>
          <a:noFill/>
        </p:spPr>
        <p:txBody>
          <a:bodyPr wrap="square" rtlCol="0">
            <a:spAutoFit/>
          </a:bodyPr>
          <a:lstStyle/>
          <a:p>
            <a:pPr algn="ctr"/>
            <a:r>
              <a:rPr lang="en-GB" altLang="ko-KR" sz="2400" b="1" dirty="0">
                <a:solidFill>
                  <a:schemeClr val="tx1">
                    <a:lumMod val="65000"/>
                    <a:lumOff val="35000"/>
                  </a:schemeClr>
                </a:solidFill>
                <a:cs typeface="Arial" pitchFamily="34" charset="0"/>
              </a:rPr>
              <a:t>Model Monitoring</a:t>
            </a:r>
            <a:endParaRPr lang="ko-KR" altLang="en-US" sz="2400" b="1" dirty="0">
              <a:solidFill>
                <a:schemeClr val="tx1">
                  <a:lumMod val="65000"/>
                  <a:lumOff val="35000"/>
                </a:schemeClr>
              </a:solidFill>
              <a:cs typeface="Arial" pitchFamily="34" charset="0"/>
            </a:endParaRPr>
          </a:p>
        </p:txBody>
      </p:sp>
      <p:sp>
        <p:nvSpPr>
          <p:cNvPr id="30" name="TextBox 29">
            <a:extLst>
              <a:ext uri="{FF2B5EF4-FFF2-40B4-BE49-F238E27FC236}">
                <a16:creationId xmlns:a16="http://schemas.microsoft.com/office/drawing/2014/main" id="{0D7D551A-C045-4DE7-B865-56947E697D2F}"/>
              </a:ext>
            </a:extLst>
          </p:cNvPr>
          <p:cNvSpPr txBox="1"/>
          <p:nvPr/>
        </p:nvSpPr>
        <p:spPr>
          <a:xfrm>
            <a:off x="6066122" y="2729955"/>
            <a:ext cx="1728732" cy="830997"/>
          </a:xfrm>
          <a:prstGeom prst="rect">
            <a:avLst/>
          </a:prstGeom>
          <a:noFill/>
        </p:spPr>
        <p:txBody>
          <a:bodyPr wrap="square" rtlCol="0">
            <a:spAutoFit/>
          </a:bodyPr>
          <a:lstStyle/>
          <a:p>
            <a:pPr algn="ctr"/>
            <a:r>
              <a:rPr lang="en-US" altLang="ko-KR" sz="2400" b="1" dirty="0">
                <a:solidFill>
                  <a:schemeClr val="tx1">
                    <a:lumMod val="65000"/>
                    <a:lumOff val="35000"/>
                  </a:schemeClr>
                </a:solidFill>
                <a:cs typeface="Arial" pitchFamily="34" charset="0"/>
              </a:rPr>
              <a:t>Model Validation</a:t>
            </a:r>
            <a:endParaRPr lang="ko-KR" altLang="en-US" sz="2400" b="1" dirty="0">
              <a:solidFill>
                <a:schemeClr val="tx1">
                  <a:lumMod val="65000"/>
                  <a:lumOff val="35000"/>
                </a:schemeClr>
              </a:solidFill>
              <a:cs typeface="Arial" pitchFamily="34" charset="0"/>
            </a:endParaRPr>
          </a:p>
        </p:txBody>
      </p:sp>
      <p:sp>
        <p:nvSpPr>
          <p:cNvPr id="34" name="Oval 33">
            <a:extLst>
              <a:ext uri="{FF2B5EF4-FFF2-40B4-BE49-F238E27FC236}">
                <a16:creationId xmlns:a16="http://schemas.microsoft.com/office/drawing/2014/main" id="{4725C0F4-C50B-41ED-A73E-5311B2D39730}"/>
              </a:ext>
            </a:extLst>
          </p:cNvPr>
          <p:cNvSpPr>
            <a:spLocks noChangeAspect="1"/>
          </p:cNvSpPr>
          <p:nvPr/>
        </p:nvSpPr>
        <p:spPr>
          <a:xfrm>
            <a:off x="6613019" y="4337700"/>
            <a:ext cx="731520" cy="73152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Oval 38">
            <a:extLst>
              <a:ext uri="{FF2B5EF4-FFF2-40B4-BE49-F238E27FC236}">
                <a16:creationId xmlns:a16="http://schemas.microsoft.com/office/drawing/2014/main" id="{2724DCAC-56DF-4230-A803-7C2AB13AE92A}"/>
              </a:ext>
            </a:extLst>
          </p:cNvPr>
          <p:cNvSpPr>
            <a:spLocks noChangeAspect="1"/>
          </p:cNvSpPr>
          <p:nvPr/>
        </p:nvSpPr>
        <p:spPr>
          <a:xfrm>
            <a:off x="10072220" y="4334917"/>
            <a:ext cx="731520" cy="731520"/>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0" name="Parallelogram 15">
            <a:extLst>
              <a:ext uri="{FF2B5EF4-FFF2-40B4-BE49-F238E27FC236}">
                <a16:creationId xmlns:a16="http://schemas.microsoft.com/office/drawing/2014/main" id="{0A74FE83-235E-454A-B704-1B3942D74B7A}"/>
              </a:ext>
            </a:extLst>
          </p:cNvPr>
          <p:cNvSpPr/>
          <p:nvPr/>
        </p:nvSpPr>
        <p:spPr>
          <a:xfrm flipH="1">
            <a:off x="3341434" y="4525620"/>
            <a:ext cx="360126" cy="360126"/>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6"/>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1" name="Rectangle 16">
            <a:extLst>
              <a:ext uri="{FF2B5EF4-FFF2-40B4-BE49-F238E27FC236}">
                <a16:creationId xmlns:a16="http://schemas.microsoft.com/office/drawing/2014/main" id="{95B5E393-655B-4766-B22F-FB32013D6FE9}"/>
              </a:ext>
            </a:extLst>
          </p:cNvPr>
          <p:cNvSpPr/>
          <p:nvPr/>
        </p:nvSpPr>
        <p:spPr>
          <a:xfrm rot="2700000">
            <a:off x="1640626" y="298544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2" name="Freeform 18">
            <a:extLst>
              <a:ext uri="{FF2B5EF4-FFF2-40B4-BE49-F238E27FC236}">
                <a16:creationId xmlns:a16="http://schemas.microsoft.com/office/drawing/2014/main" id="{A38106C1-1E24-4AC3-BE3F-E7AAD1297BDE}"/>
              </a:ext>
            </a:extLst>
          </p:cNvPr>
          <p:cNvSpPr/>
          <p:nvPr/>
        </p:nvSpPr>
        <p:spPr>
          <a:xfrm>
            <a:off x="6753477" y="4507874"/>
            <a:ext cx="426233" cy="344001"/>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3" name="Rectangle 36">
            <a:extLst>
              <a:ext uri="{FF2B5EF4-FFF2-40B4-BE49-F238E27FC236}">
                <a16:creationId xmlns:a16="http://schemas.microsoft.com/office/drawing/2014/main" id="{14E557A0-9E20-4BC3-8545-3C5FF4AA78B5}"/>
              </a:ext>
            </a:extLst>
          </p:cNvPr>
          <p:cNvSpPr/>
          <p:nvPr/>
        </p:nvSpPr>
        <p:spPr>
          <a:xfrm>
            <a:off x="5035408" y="3029669"/>
            <a:ext cx="415824" cy="347596"/>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4" name="Rounded Rectangle 27">
            <a:extLst>
              <a:ext uri="{FF2B5EF4-FFF2-40B4-BE49-F238E27FC236}">
                <a16:creationId xmlns:a16="http://schemas.microsoft.com/office/drawing/2014/main" id="{6DD72A96-24D1-4326-B283-6B9C7DA0A6A3}"/>
              </a:ext>
            </a:extLst>
          </p:cNvPr>
          <p:cNvSpPr/>
          <p:nvPr/>
        </p:nvSpPr>
        <p:spPr>
          <a:xfrm>
            <a:off x="8546988" y="3061840"/>
            <a:ext cx="345419" cy="26532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5" name="Oval 21">
            <a:extLst>
              <a:ext uri="{FF2B5EF4-FFF2-40B4-BE49-F238E27FC236}">
                <a16:creationId xmlns:a16="http://schemas.microsoft.com/office/drawing/2014/main" id="{C1ED2357-2148-40B4-A8D5-0291593698A0}"/>
              </a:ext>
            </a:extLst>
          </p:cNvPr>
          <p:cNvSpPr>
            <a:spLocks noChangeAspect="1"/>
          </p:cNvSpPr>
          <p:nvPr/>
        </p:nvSpPr>
        <p:spPr>
          <a:xfrm>
            <a:off x="10242061" y="4487072"/>
            <a:ext cx="395373" cy="39867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2700" dirty="0"/>
          </a:p>
        </p:txBody>
      </p:sp>
      <p:sp>
        <p:nvSpPr>
          <p:cNvPr id="47" name="TextBox 46">
            <a:extLst>
              <a:ext uri="{FF2B5EF4-FFF2-40B4-BE49-F238E27FC236}">
                <a16:creationId xmlns:a16="http://schemas.microsoft.com/office/drawing/2014/main" id="{18045165-3DB0-4F54-81D3-2C9E04D7781D}"/>
              </a:ext>
            </a:extLst>
          </p:cNvPr>
          <p:cNvSpPr txBox="1"/>
          <p:nvPr/>
        </p:nvSpPr>
        <p:spPr>
          <a:xfrm>
            <a:off x="7777470" y="4341321"/>
            <a:ext cx="1934492" cy="830997"/>
          </a:xfrm>
          <a:prstGeom prst="rect">
            <a:avLst/>
          </a:prstGeom>
          <a:noFill/>
        </p:spPr>
        <p:txBody>
          <a:bodyPr wrap="square" rtlCol="0">
            <a:spAutoFit/>
          </a:bodyPr>
          <a:lstStyle/>
          <a:p>
            <a:pPr algn="ctr"/>
            <a:r>
              <a:rPr lang="en-GB" altLang="ko-KR" sz="2400" b="1" dirty="0">
                <a:solidFill>
                  <a:schemeClr val="tx1">
                    <a:lumMod val="65000"/>
                    <a:lumOff val="35000"/>
                  </a:schemeClr>
                </a:solidFill>
                <a:cs typeface="Arial" pitchFamily="34" charset="0"/>
              </a:rPr>
              <a:t>Model Deployment</a:t>
            </a:r>
            <a:endParaRPr lang="ko-KR" altLang="en-US" sz="24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61194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6F680B-65A5-3D43-86A3-662FB62C8096}"/>
              </a:ext>
            </a:extLst>
          </p:cNvPr>
          <p:cNvSpPr txBox="1"/>
          <p:nvPr/>
        </p:nvSpPr>
        <p:spPr>
          <a:xfrm>
            <a:off x="3686868" y="643818"/>
            <a:ext cx="5470985" cy="923330"/>
          </a:xfrm>
          <a:prstGeom prst="rect">
            <a:avLst/>
          </a:prstGeom>
          <a:noFill/>
        </p:spPr>
        <p:txBody>
          <a:bodyPr wrap="square" rtlCol="0" anchor="ctr">
            <a:spAutoFit/>
          </a:bodyPr>
          <a:lstStyle/>
          <a:p>
            <a:r>
              <a:rPr lang="en-US" altLang="ko-KR" sz="5400" dirty="0">
                <a:solidFill>
                  <a:schemeClr val="bg1"/>
                </a:solidFill>
                <a:cs typeface="Arial" pitchFamily="34" charset="0"/>
              </a:rPr>
              <a:t>Research Data</a:t>
            </a:r>
          </a:p>
        </p:txBody>
      </p:sp>
      <p:pic>
        <p:nvPicPr>
          <p:cNvPr id="6" name="Picture 5" descr="Map&#10;&#10;Description automatically generated">
            <a:extLst>
              <a:ext uri="{FF2B5EF4-FFF2-40B4-BE49-F238E27FC236}">
                <a16:creationId xmlns:a16="http://schemas.microsoft.com/office/drawing/2014/main" id="{71EF2891-1CAB-C143-A3D0-994B43156959}"/>
              </a:ext>
            </a:extLst>
          </p:cNvPr>
          <p:cNvPicPr>
            <a:picLocks noChangeAspect="1"/>
          </p:cNvPicPr>
          <p:nvPr/>
        </p:nvPicPr>
        <p:blipFill rotWithShape="1">
          <a:blip r:embed="rId3">
            <a:extLst>
              <a:ext uri="{28A0092B-C50C-407E-A947-70E740481C1C}">
                <a14:useLocalDpi xmlns:a14="http://schemas.microsoft.com/office/drawing/2010/main" val="0"/>
              </a:ext>
            </a:extLst>
          </a:blip>
          <a:srcRect r="-1" b="21153"/>
          <a:stretch/>
        </p:blipFill>
        <p:spPr>
          <a:xfrm>
            <a:off x="0" y="1820083"/>
            <a:ext cx="6621463" cy="3524250"/>
          </a:xfrm>
          <a:prstGeom prst="rect">
            <a:avLst/>
          </a:prstGeom>
        </p:spPr>
      </p:pic>
      <p:sp>
        <p:nvSpPr>
          <p:cNvPr id="7" name="Text Box 9">
            <a:extLst>
              <a:ext uri="{FF2B5EF4-FFF2-40B4-BE49-F238E27FC236}">
                <a16:creationId xmlns:a16="http://schemas.microsoft.com/office/drawing/2014/main" id="{E34C919C-8BD1-144B-8F45-13B502CF69D1}"/>
              </a:ext>
            </a:extLst>
          </p:cNvPr>
          <p:cNvSpPr txBox="1"/>
          <p:nvPr/>
        </p:nvSpPr>
        <p:spPr>
          <a:xfrm>
            <a:off x="6892616" y="2647382"/>
            <a:ext cx="2770414" cy="581634"/>
          </a:xfrm>
          <a:prstGeom prst="rect">
            <a:avLst/>
          </a:prstGeom>
          <a:noFill/>
        </p:spPr>
        <p:txBody>
          <a:bodyPr wrap="square" rtlCol="0">
            <a:spAutoFit/>
          </a:bodyPr>
          <a:lstStyle/>
          <a:p>
            <a:pPr algn="l">
              <a:lnSpc>
                <a:spcPct val="180000"/>
              </a:lnSpc>
            </a:pPr>
            <a:r>
              <a:rPr lang="en-US" sz="2000" dirty="0">
                <a:solidFill>
                  <a:schemeClr val="accent1">
                    <a:lumMod val="50000"/>
                  </a:schemeClr>
                </a:solidFill>
                <a:latin typeface="Gurmukhi MN" panose="02020600050405020304" charset="0"/>
                <a:cs typeface="Gurmukhi MN" panose="02020600050405020304" charset="0"/>
              </a:rPr>
              <a:t>7598 historical leads</a:t>
            </a:r>
          </a:p>
        </p:txBody>
      </p:sp>
      <p:sp>
        <p:nvSpPr>
          <p:cNvPr id="8" name="Rectangle 7">
            <a:extLst>
              <a:ext uri="{FF2B5EF4-FFF2-40B4-BE49-F238E27FC236}">
                <a16:creationId xmlns:a16="http://schemas.microsoft.com/office/drawing/2014/main" id="{A84DF81B-3F6B-4E4A-A5C6-AA9FEE1F486A}"/>
              </a:ext>
            </a:extLst>
          </p:cNvPr>
          <p:cNvSpPr/>
          <p:nvPr/>
        </p:nvSpPr>
        <p:spPr>
          <a:xfrm>
            <a:off x="7000820" y="3538922"/>
            <a:ext cx="1539204"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38 features</a:t>
            </a:r>
          </a:p>
        </p:txBody>
      </p:sp>
      <p:sp>
        <p:nvSpPr>
          <p:cNvPr id="9" name="Rectangle 8">
            <a:extLst>
              <a:ext uri="{FF2B5EF4-FFF2-40B4-BE49-F238E27FC236}">
                <a16:creationId xmlns:a16="http://schemas.microsoft.com/office/drawing/2014/main" id="{26D30250-53B0-9C40-8B4B-0113A91A1C74}"/>
              </a:ext>
            </a:extLst>
          </p:cNvPr>
          <p:cNvSpPr/>
          <p:nvPr/>
        </p:nvSpPr>
        <p:spPr>
          <a:xfrm>
            <a:off x="10818054" y="2924029"/>
            <a:ext cx="748923"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rPr>
              <a:t>5408</a:t>
            </a:r>
            <a:endParaRPr lang="en-US" sz="2000" dirty="0"/>
          </a:p>
        </p:txBody>
      </p:sp>
      <p:sp>
        <p:nvSpPr>
          <p:cNvPr id="10" name="Right Arrow 9">
            <a:extLst>
              <a:ext uri="{FF2B5EF4-FFF2-40B4-BE49-F238E27FC236}">
                <a16:creationId xmlns:a16="http://schemas.microsoft.com/office/drawing/2014/main" id="{CBB5CCE4-17F0-BA4A-9656-5844428AFC5A}"/>
              </a:ext>
            </a:extLst>
          </p:cNvPr>
          <p:cNvSpPr/>
          <p:nvPr/>
        </p:nvSpPr>
        <p:spPr>
          <a:xfrm>
            <a:off x="9513075" y="2814405"/>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B57418-D0BE-D24D-8248-B267A1031E2D}"/>
              </a:ext>
            </a:extLst>
          </p:cNvPr>
          <p:cNvSpPr/>
          <p:nvPr/>
        </p:nvSpPr>
        <p:spPr>
          <a:xfrm>
            <a:off x="10944691" y="3507066"/>
            <a:ext cx="466794" cy="581569"/>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sym typeface="+mn-ea"/>
              </a:rPr>
              <a:t>19</a:t>
            </a:r>
          </a:p>
        </p:txBody>
      </p:sp>
      <p:sp>
        <p:nvSpPr>
          <p:cNvPr id="12" name="Right Arrow 11">
            <a:extLst>
              <a:ext uri="{FF2B5EF4-FFF2-40B4-BE49-F238E27FC236}">
                <a16:creationId xmlns:a16="http://schemas.microsoft.com/office/drawing/2014/main" id="{ED3EE3E5-4102-CA41-B159-B0B28E98E9C3}"/>
              </a:ext>
            </a:extLst>
          </p:cNvPr>
          <p:cNvSpPr/>
          <p:nvPr/>
        </p:nvSpPr>
        <p:spPr>
          <a:xfrm>
            <a:off x="9513075" y="3578439"/>
            <a:ext cx="97840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898621-901B-7C48-BC5A-090BBDA79EDD}"/>
              </a:ext>
            </a:extLst>
          </p:cNvPr>
          <p:cNvSpPr/>
          <p:nvPr/>
        </p:nvSpPr>
        <p:spPr>
          <a:xfrm>
            <a:off x="7770422" y="4399958"/>
            <a:ext cx="2810385" cy="581634"/>
          </a:xfrm>
          <a:prstGeom prst="rect">
            <a:avLst/>
          </a:prstGeom>
        </p:spPr>
        <p:txBody>
          <a:bodyPr wrap="none">
            <a:spAutoFit/>
          </a:bodyPr>
          <a:lstStyle/>
          <a:p>
            <a:pPr>
              <a:lnSpc>
                <a:spcPct val="180000"/>
              </a:lnSpc>
            </a:pPr>
            <a:r>
              <a:rPr lang="en-US" sz="2000" dirty="0">
                <a:solidFill>
                  <a:schemeClr val="accent1">
                    <a:lumMod val="50000"/>
                  </a:schemeClr>
                </a:solidFill>
                <a:latin typeface="Gurmukhi MN" panose="02020600050405020304" charset="0"/>
                <a:cs typeface="Gurmukhi MN" panose="02020600050405020304" charset="0"/>
              </a:rPr>
              <a:t> Converted Rate: 37%</a:t>
            </a:r>
            <a:endParaRPr lang="en-US" sz="2000" dirty="0">
              <a:solidFill>
                <a:schemeClr val="accent1">
                  <a:lumMod val="50000"/>
                </a:schemeClr>
              </a:solidFill>
              <a:latin typeface="Gurmukhi MN" panose="02020600050405020304" charset="0"/>
              <a:cs typeface="Gurmukhi MN" panose="02020600050405020304" charset="0"/>
              <a:sym typeface="+mn-ea"/>
            </a:endParaRPr>
          </a:p>
        </p:txBody>
      </p:sp>
      <p:sp>
        <p:nvSpPr>
          <p:cNvPr id="15" name="TextBox 14">
            <a:extLst>
              <a:ext uri="{FF2B5EF4-FFF2-40B4-BE49-F238E27FC236}">
                <a16:creationId xmlns:a16="http://schemas.microsoft.com/office/drawing/2014/main" id="{F5828C6E-6719-9F4B-AD9A-FCA35EA59AF1}"/>
              </a:ext>
            </a:extLst>
          </p:cNvPr>
          <p:cNvSpPr txBox="1"/>
          <p:nvPr/>
        </p:nvSpPr>
        <p:spPr>
          <a:xfrm>
            <a:off x="261280" y="5824393"/>
            <a:ext cx="2478437" cy="246221"/>
          </a:xfrm>
          <a:prstGeom prst="rect">
            <a:avLst/>
          </a:prstGeom>
          <a:noFill/>
        </p:spPr>
        <p:txBody>
          <a:bodyPr wrap="square" rtlCol="0">
            <a:spAutoFit/>
          </a:bodyPr>
          <a:lstStyle/>
          <a:p>
            <a:r>
              <a:rPr lang="en-AU" sz="1000" dirty="0">
                <a:solidFill>
                  <a:schemeClr val="accent6">
                    <a:lumMod val="50000"/>
                  </a:schemeClr>
                </a:solidFill>
                <a:latin typeface="Gurmukhi MN" panose="02020600050405020304" pitchFamily="18" charset="0"/>
                <a:cs typeface="Gurmukhi MN" panose="02020600050405020304" pitchFamily="18" charset="0"/>
              </a:rPr>
              <a:t> Australia, US, Europe and Asia </a:t>
            </a:r>
            <a:endParaRPr lang="en-US" sz="1000" dirty="0">
              <a:solidFill>
                <a:schemeClr val="accent6">
                  <a:lumMod val="50000"/>
                </a:schemeClr>
              </a:solidFill>
              <a:latin typeface="Gurmukhi MN" panose="02020600050405020304" pitchFamily="18" charset="0"/>
              <a:cs typeface="Gurmukhi MN" panose="02020600050405020304" pitchFamily="18" charset="0"/>
            </a:endParaRPr>
          </a:p>
        </p:txBody>
      </p:sp>
      <p:sp>
        <p:nvSpPr>
          <p:cNvPr id="16" name="Rectangle 15">
            <a:extLst>
              <a:ext uri="{FF2B5EF4-FFF2-40B4-BE49-F238E27FC236}">
                <a16:creationId xmlns:a16="http://schemas.microsoft.com/office/drawing/2014/main" id="{DBBDA6A9-1899-F44B-822A-1E738A6BB32F}"/>
              </a:ext>
            </a:extLst>
          </p:cNvPr>
          <p:cNvSpPr/>
          <p:nvPr/>
        </p:nvSpPr>
        <p:spPr>
          <a:xfrm>
            <a:off x="7828828" y="5125960"/>
            <a:ext cx="3762568" cy="400110"/>
          </a:xfrm>
          <a:prstGeom prst="rect">
            <a:avLst/>
          </a:prstGeom>
        </p:spPr>
        <p:txBody>
          <a:bodyPr wrap="none">
            <a:spAutoFit/>
          </a:bodyPr>
          <a:lstStyle/>
          <a:p>
            <a:r>
              <a:rPr lang="en-US" sz="2000" dirty="0">
                <a:solidFill>
                  <a:schemeClr val="accent1">
                    <a:lumMod val="50000"/>
                  </a:schemeClr>
                </a:solidFill>
                <a:latin typeface="Gurmukhi MN" panose="02020600050405020304" charset="0"/>
                <a:cs typeface="Gurmukhi MN" panose="02020600050405020304" charset="0"/>
                <a:sym typeface="+mn-ea"/>
              </a:rPr>
              <a:t>External Opportunities: 99.2%</a:t>
            </a:r>
            <a:endParaRPr lang="en-US" sz="2000" dirty="0"/>
          </a:p>
        </p:txBody>
      </p:sp>
    </p:spTree>
    <p:extLst>
      <p:ext uri="{BB962C8B-B14F-4D97-AF65-F5344CB8AC3E}">
        <p14:creationId xmlns:p14="http://schemas.microsoft.com/office/powerpoint/2010/main" val="295361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3"/>
          <p:cNvPicPr>
            <a:picLocks noChangeAspect="1"/>
          </p:cNvPicPr>
          <p:nvPr>
            <p:custDataLst>
              <p:tags r:id="rId1"/>
            </p:custDataLst>
          </p:nvPr>
        </p:nvPicPr>
        <p:blipFill>
          <a:blip r:embed="rId3"/>
          <a:stretch>
            <a:fillRect/>
          </a:stretch>
        </p:blipFill>
        <p:spPr>
          <a:xfrm rot="10800000">
            <a:off x="11958320" y="5361305"/>
            <a:ext cx="610870" cy="524510"/>
          </a:xfrm>
          <a:prstGeom prst="rect">
            <a:avLst/>
          </a:prstGeom>
        </p:spPr>
      </p:pic>
      <p:pic>
        <p:nvPicPr>
          <p:cNvPr id="12" name="Picture Placeholder 11">
            <a:extLst>
              <a:ext uri="{FF2B5EF4-FFF2-40B4-BE49-F238E27FC236}">
                <a16:creationId xmlns:a16="http://schemas.microsoft.com/office/drawing/2014/main" id="{3740BADF-18BB-E744-BD52-EDF9D83CFF48}"/>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845" b="845"/>
          <a:stretch/>
        </p:blipFill>
        <p:spPr>
          <a:xfrm>
            <a:off x="233679" y="650960"/>
            <a:ext cx="11660145" cy="5645425"/>
          </a:xfrm>
        </p:spPr>
      </p:pic>
      <p:sp>
        <p:nvSpPr>
          <p:cNvPr id="17" name="Oval 16">
            <a:hlinkClick r:id="rId5" action="ppaction://hlinksldjump"/>
            <a:extLst>
              <a:ext uri="{FF2B5EF4-FFF2-40B4-BE49-F238E27FC236}">
                <a16:creationId xmlns:a16="http://schemas.microsoft.com/office/drawing/2014/main" id="{983D1861-B6D1-4242-BB5A-F673F474A0BF}"/>
              </a:ext>
            </a:extLst>
          </p:cNvPr>
          <p:cNvSpPr/>
          <p:nvPr/>
        </p:nvSpPr>
        <p:spPr>
          <a:xfrm>
            <a:off x="233679" y="68228"/>
            <a:ext cx="6790856" cy="3911683"/>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8" name="Oval 17">
            <a:hlinkClick r:id="rId5" action="ppaction://hlinksldjump"/>
            <a:extLst>
              <a:ext uri="{FF2B5EF4-FFF2-40B4-BE49-F238E27FC236}">
                <a16:creationId xmlns:a16="http://schemas.microsoft.com/office/drawing/2014/main" id="{930A85FF-0389-E246-9FC6-1ABC5982BD22}"/>
              </a:ext>
            </a:extLst>
          </p:cNvPr>
          <p:cNvSpPr/>
          <p:nvPr/>
        </p:nvSpPr>
        <p:spPr>
          <a:xfrm>
            <a:off x="2525944" y="4667058"/>
            <a:ext cx="4498591" cy="1932406"/>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hlinkClick r:id="rId5" action="ppaction://hlinksldjump"/>
            <a:extLst>
              <a:ext uri="{FF2B5EF4-FFF2-40B4-BE49-F238E27FC236}">
                <a16:creationId xmlns:a16="http://schemas.microsoft.com/office/drawing/2014/main" id="{9A0DB612-D279-B94F-ABDF-86CC197EA2A4}"/>
              </a:ext>
            </a:extLst>
          </p:cNvPr>
          <p:cNvSpPr/>
          <p:nvPr/>
        </p:nvSpPr>
        <p:spPr>
          <a:xfrm>
            <a:off x="6951002" y="606418"/>
            <a:ext cx="4731595" cy="6251582"/>
          </a:xfrm>
          <a:prstGeom prst="ellipse">
            <a:avLst/>
          </a:prstGeom>
          <a:noFill/>
          <a:ln w="28575" cmpd="sng">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248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bar chart&#10;&#10;Description automatically generated">
            <a:extLst>
              <a:ext uri="{FF2B5EF4-FFF2-40B4-BE49-F238E27FC236}">
                <a16:creationId xmlns:a16="http://schemas.microsoft.com/office/drawing/2014/main" id="{4C719325-B9FB-0847-935B-8A1CC7E89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16" y="496940"/>
            <a:ext cx="2542793" cy="5864120"/>
          </a:xfrm>
          <a:prstGeom prst="rect">
            <a:avLst/>
          </a:prstGeom>
        </p:spPr>
      </p:pic>
      <p:pic>
        <p:nvPicPr>
          <p:cNvPr id="22" name="Picture 21" descr="Chart, line chart&#10;&#10;Description automatically generated">
            <a:extLst>
              <a:ext uri="{FF2B5EF4-FFF2-40B4-BE49-F238E27FC236}">
                <a16:creationId xmlns:a16="http://schemas.microsoft.com/office/drawing/2014/main" id="{154D9447-ABFA-2B42-8821-247F92E5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796" y="465364"/>
            <a:ext cx="6282653" cy="5927271"/>
          </a:xfrm>
          <a:prstGeom prst="rect">
            <a:avLst/>
          </a:prstGeom>
        </p:spPr>
      </p:pic>
      <p:sp>
        <p:nvSpPr>
          <p:cNvPr id="2" name="TextBox 1">
            <a:extLst>
              <a:ext uri="{FF2B5EF4-FFF2-40B4-BE49-F238E27FC236}">
                <a16:creationId xmlns:a16="http://schemas.microsoft.com/office/drawing/2014/main" id="{BEBFA14F-9B8A-6B4D-A847-281B78EE1007}"/>
              </a:ext>
            </a:extLst>
          </p:cNvPr>
          <p:cNvSpPr txBox="1"/>
          <p:nvPr/>
        </p:nvSpPr>
        <p:spPr>
          <a:xfrm>
            <a:off x="1337056" y="6519480"/>
            <a:ext cx="1033611" cy="307777"/>
          </a:xfrm>
          <a:prstGeom prst="rect">
            <a:avLst/>
          </a:prstGeom>
          <a:noFill/>
        </p:spPr>
        <p:txBody>
          <a:bodyPr wrap="square" rtlCol="0">
            <a:spAutoFit/>
          </a:bodyPr>
          <a:lstStyle/>
          <a:p>
            <a:r>
              <a:rPr lang="en-US" sz="1400" dirty="0"/>
              <a:t>Clients</a:t>
            </a:r>
          </a:p>
        </p:txBody>
      </p:sp>
      <p:sp>
        <p:nvSpPr>
          <p:cNvPr id="4" name="TextBox 3">
            <a:extLst>
              <a:ext uri="{FF2B5EF4-FFF2-40B4-BE49-F238E27FC236}">
                <a16:creationId xmlns:a16="http://schemas.microsoft.com/office/drawing/2014/main" id="{F075EADB-4681-C749-AC19-862DED8EED1F}"/>
              </a:ext>
            </a:extLst>
          </p:cNvPr>
          <p:cNvSpPr txBox="1"/>
          <p:nvPr/>
        </p:nvSpPr>
        <p:spPr>
          <a:xfrm>
            <a:off x="1096622" y="6150148"/>
            <a:ext cx="1504071" cy="323165"/>
          </a:xfrm>
          <a:prstGeom prst="rect">
            <a:avLst/>
          </a:prstGeom>
          <a:noFill/>
        </p:spPr>
        <p:txBody>
          <a:bodyPr wrap="square" rtlCol="0">
            <a:spAutoFit/>
          </a:bodyPr>
          <a:lstStyle/>
          <a:p>
            <a:r>
              <a:rPr lang="en-US" sz="1500" dirty="0">
                <a:highlight>
                  <a:srgbClr val="C0C0C0"/>
                </a:highlight>
              </a:rPr>
              <a:t>New</a:t>
            </a:r>
            <a:r>
              <a:rPr lang="en-US" sz="1500" dirty="0"/>
              <a:t>    </a:t>
            </a:r>
            <a:r>
              <a:rPr lang="en-US" sz="1500" dirty="0">
                <a:highlight>
                  <a:srgbClr val="C0C0C0"/>
                </a:highlight>
              </a:rPr>
              <a:t>Old</a:t>
            </a:r>
          </a:p>
        </p:txBody>
      </p:sp>
      <p:sp>
        <p:nvSpPr>
          <p:cNvPr id="5" name="TextBox 4">
            <a:extLst>
              <a:ext uri="{FF2B5EF4-FFF2-40B4-BE49-F238E27FC236}">
                <a16:creationId xmlns:a16="http://schemas.microsoft.com/office/drawing/2014/main" id="{6C80817C-1DA9-F245-BD6D-696BD4EAF3C6}"/>
              </a:ext>
            </a:extLst>
          </p:cNvPr>
          <p:cNvSpPr txBox="1"/>
          <p:nvPr/>
        </p:nvSpPr>
        <p:spPr>
          <a:xfrm>
            <a:off x="1606470" y="4789522"/>
            <a:ext cx="1207381" cy="276999"/>
          </a:xfrm>
          <a:prstGeom prst="rect">
            <a:avLst/>
          </a:prstGeom>
          <a:noFill/>
        </p:spPr>
        <p:txBody>
          <a:bodyPr wrap="square" rtlCol="0">
            <a:spAutoFit/>
          </a:bodyPr>
          <a:lstStyle/>
          <a:p>
            <a:r>
              <a:rPr lang="en-US" sz="1200" dirty="0">
                <a:solidFill>
                  <a:srgbClr val="FF0000"/>
                </a:solidFill>
              </a:rPr>
              <a:t>33% converted</a:t>
            </a:r>
          </a:p>
        </p:txBody>
      </p:sp>
      <p:sp>
        <p:nvSpPr>
          <p:cNvPr id="7" name="Rectangle 6">
            <a:extLst>
              <a:ext uri="{FF2B5EF4-FFF2-40B4-BE49-F238E27FC236}">
                <a16:creationId xmlns:a16="http://schemas.microsoft.com/office/drawing/2014/main" id="{47880141-3633-8B42-9219-B291C6B1EAF5}"/>
              </a:ext>
            </a:extLst>
          </p:cNvPr>
          <p:cNvSpPr/>
          <p:nvPr/>
        </p:nvSpPr>
        <p:spPr>
          <a:xfrm>
            <a:off x="934905" y="384687"/>
            <a:ext cx="1207382" cy="276999"/>
          </a:xfrm>
          <a:prstGeom prst="rect">
            <a:avLst/>
          </a:prstGeom>
        </p:spPr>
        <p:txBody>
          <a:bodyPr wrap="none">
            <a:spAutoFit/>
          </a:bodyPr>
          <a:lstStyle/>
          <a:p>
            <a:r>
              <a:rPr lang="en-US" sz="1200" dirty="0">
                <a:solidFill>
                  <a:srgbClr val="FF0000"/>
                </a:solidFill>
              </a:rPr>
              <a:t>38% converted</a:t>
            </a:r>
          </a:p>
        </p:txBody>
      </p:sp>
    </p:spTree>
    <p:custDataLst>
      <p:tags r:id="rId1"/>
    </p:custDataLst>
    <p:extLst>
      <p:ext uri="{BB962C8B-B14F-4D97-AF65-F5344CB8AC3E}">
        <p14:creationId xmlns:p14="http://schemas.microsoft.com/office/powerpoint/2010/main" val="22526739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328_1*i*2"/>
  <p:tag name="KSO_WM_TEMPLATE_CATEGORY" val="diagram"/>
  <p:tag name="KSO_WM_TEMPLATE_INDEX" val="20200328"/>
  <p:tag name="KSO_WM_UNIT_LAYERLEVEL" val="1"/>
  <p:tag name="KSO_WM_TAG_VERSION" val="1.0"/>
  <p:tag name="KSO_WM_BEAUTIFY_FLAG" val="#wm#"/>
  <p:tag name="KSO_WM_UNIT_BLOCK" val="0"/>
  <p:tag name="KSO_WM_UNIT_SM_LIMIT_TYPE" val="0"/>
  <p:tag name="KSO_WM_UNIT_DECORATE_INFO" val="{&quot;DecorateInfoX&quot;:{&quot;IsLeft&quot;:false,&quot;IsRight&quot;:true,&quot;IsAbs&quot;:true},&quot;DecorateInfoY&quot;:{&quot;IsTop&quot;:false,&quot;IsBottom&quot;:true,&quot;IsAbs&quot;:true}}"/>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58"/>
  <p:tag name="KSO_WM_SLIDE_ID" val="diagram20200458_1"/>
  <p:tag name="KSO_WM_TEMPLATE_SUBCATEGORY" val="0"/>
  <p:tag name="KSO_WM_SLIDE_TYPE" val="text"/>
  <p:tag name="KSO_WM_SLIDE_SUBTYPE" val="picTxt"/>
  <p:tag name="KSO_WM_SLIDE_ITEM_CNT" val="0"/>
  <p:tag name="KSO_WM_SLIDE_INDEX" val="1"/>
  <p:tag name="KSO_WM_UNIT_SHOW_EDIT_AREA_INDICATION" val="1"/>
  <p:tag name="KSO_WM_SLIDE_SIZE" val="739*295"/>
  <p:tag name="KSO_WM_SLIDE_POSITION" val="110*121"/>
  <p:tag name="KSO_WM_TAG_VERSION" val="1.0"/>
  <p:tag name="KSO_WM_SLIDE_LAYOUT" val="a_d_f"/>
  <p:tag name="KSO_WM_SLIDE_LAYOUT_CNT" val="1_2_1"/>
  <p:tag name="KSO_WM_SLIDE_LAYOUT_INFO" val="{&quot;direction&quot;:0,&quot;horizontalAlign&quot;:-1,&quot;verticalAlign&quot;:-1,&quot;type&quot;:1,&quot;diagramDirection&quot;:0,&quot;canSetOverLayout&quot;:0,&quot;isOverLayout&quot;:0,&quot;backgroundInfo&quot;:[{&quot;type&quot;:&quot;general&quot;,&quot;left&quot;:0.0,&quot;top&quot;:0.0,&quot;right&quot;:0.0,&quot;bottom&quot;:0.0}]}"/>
  <p:tag name="KSO_WM_SLIDE_BACKGROUND" val="[&quot;general&quot;]"/>
  <p:tag name="KSO_WM_SLIDE_RATIO" val="1.777778"/>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86,&quot;width&quot;:2508}"/>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77,&quot;width&quot;:2777}"/>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8238a551-bde8-4b16-9e41-daf71c66da2a}"/>
  <p:tag name="TABLE_ENDDRAG_ORIGIN_RECT" val="682*164"/>
  <p:tag name="TABLE_ENDDRAG_RECT" val="144*240*682*164"/>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1088</Words>
  <Application>Microsoft Macintosh PowerPoint</Application>
  <PresentationFormat>Widescreen</PresentationFormat>
  <Paragraphs>244</Paragraphs>
  <Slides>30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微软雅黑</vt:lpstr>
      <vt:lpstr>Arial</vt:lpstr>
      <vt:lpstr>Bangla MN</vt:lpstr>
      <vt:lpstr>Calibri</vt:lpstr>
      <vt:lpstr>Courier New</vt:lpstr>
      <vt:lpstr>Gurmukhi MN</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Li</dc:creator>
  <cp:lastModifiedBy>Xin Li</cp:lastModifiedBy>
  <cp:revision>4</cp:revision>
  <dcterms:created xsi:type="dcterms:W3CDTF">2020-10-19T03:32:08Z</dcterms:created>
  <dcterms:modified xsi:type="dcterms:W3CDTF">2020-10-19T04:05:42Z</dcterms:modified>
</cp:coreProperties>
</file>